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129"/>
  </p:notesMasterIdLst>
  <p:sldIdLst>
    <p:sldId id="256" r:id="rId2"/>
    <p:sldId id="257" r:id="rId3"/>
    <p:sldId id="374" r:id="rId4"/>
    <p:sldId id="372" r:id="rId5"/>
    <p:sldId id="373" r:id="rId6"/>
    <p:sldId id="377" r:id="rId7"/>
    <p:sldId id="378" r:id="rId8"/>
    <p:sldId id="375" r:id="rId9"/>
    <p:sldId id="385" r:id="rId10"/>
    <p:sldId id="379" r:id="rId11"/>
    <p:sldId id="381" r:id="rId12"/>
    <p:sldId id="353" r:id="rId13"/>
    <p:sldId id="376" r:id="rId14"/>
    <p:sldId id="386" r:id="rId15"/>
    <p:sldId id="387" r:id="rId16"/>
    <p:sldId id="388" r:id="rId17"/>
    <p:sldId id="389" r:id="rId18"/>
    <p:sldId id="390" r:id="rId19"/>
    <p:sldId id="263" r:id="rId20"/>
    <p:sldId id="320" r:id="rId21"/>
    <p:sldId id="391" r:id="rId22"/>
    <p:sldId id="392" r:id="rId23"/>
    <p:sldId id="393" r:id="rId24"/>
    <p:sldId id="394" r:id="rId25"/>
    <p:sldId id="395" r:id="rId26"/>
    <p:sldId id="396" r:id="rId27"/>
    <p:sldId id="397" r:id="rId28"/>
    <p:sldId id="398" r:id="rId29"/>
    <p:sldId id="399" r:id="rId30"/>
    <p:sldId id="400" r:id="rId31"/>
    <p:sldId id="401" r:id="rId32"/>
    <p:sldId id="402" r:id="rId33"/>
    <p:sldId id="403" r:id="rId34"/>
    <p:sldId id="404" r:id="rId35"/>
    <p:sldId id="405" r:id="rId36"/>
    <p:sldId id="406" r:id="rId37"/>
    <p:sldId id="407" r:id="rId38"/>
    <p:sldId id="408" r:id="rId39"/>
    <p:sldId id="409" r:id="rId40"/>
    <p:sldId id="410" r:id="rId41"/>
    <p:sldId id="411" r:id="rId42"/>
    <p:sldId id="412" r:id="rId43"/>
    <p:sldId id="268" r:id="rId44"/>
    <p:sldId id="276" r:id="rId45"/>
    <p:sldId id="321" r:id="rId46"/>
    <p:sldId id="322" r:id="rId47"/>
    <p:sldId id="354" r:id="rId48"/>
    <p:sldId id="355" r:id="rId49"/>
    <p:sldId id="382" r:id="rId50"/>
    <p:sldId id="384" r:id="rId51"/>
    <p:sldId id="413" r:id="rId52"/>
    <p:sldId id="414" r:id="rId53"/>
    <p:sldId id="415" r:id="rId54"/>
    <p:sldId id="416" r:id="rId55"/>
    <p:sldId id="417" r:id="rId56"/>
    <p:sldId id="418" r:id="rId57"/>
    <p:sldId id="419" r:id="rId58"/>
    <p:sldId id="420" r:id="rId59"/>
    <p:sldId id="421" r:id="rId60"/>
    <p:sldId id="422" r:id="rId61"/>
    <p:sldId id="423" r:id="rId62"/>
    <p:sldId id="424" r:id="rId63"/>
    <p:sldId id="425" r:id="rId64"/>
    <p:sldId id="426" r:id="rId65"/>
    <p:sldId id="427" r:id="rId66"/>
    <p:sldId id="428" r:id="rId67"/>
    <p:sldId id="429" r:id="rId68"/>
    <p:sldId id="430" r:id="rId69"/>
    <p:sldId id="431" r:id="rId70"/>
    <p:sldId id="432" r:id="rId71"/>
    <p:sldId id="433" r:id="rId72"/>
    <p:sldId id="434" r:id="rId73"/>
    <p:sldId id="435" r:id="rId74"/>
    <p:sldId id="436" r:id="rId75"/>
    <p:sldId id="437" r:id="rId76"/>
    <p:sldId id="438" r:id="rId77"/>
    <p:sldId id="439" r:id="rId78"/>
    <p:sldId id="440" r:id="rId79"/>
    <p:sldId id="441" r:id="rId80"/>
    <p:sldId id="356" r:id="rId81"/>
    <p:sldId id="359" r:id="rId82"/>
    <p:sldId id="383" r:id="rId83"/>
    <p:sldId id="357" r:id="rId84"/>
    <p:sldId id="361" r:id="rId85"/>
    <p:sldId id="362" r:id="rId86"/>
    <p:sldId id="363" r:id="rId87"/>
    <p:sldId id="364" r:id="rId88"/>
    <p:sldId id="365" r:id="rId89"/>
    <p:sldId id="366" r:id="rId90"/>
    <p:sldId id="367" r:id="rId91"/>
    <p:sldId id="368" r:id="rId92"/>
    <p:sldId id="369" r:id="rId93"/>
    <p:sldId id="370" r:id="rId94"/>
    <p:sldId id="371" r:id="rId95"/>
    <p:sldId id="442" r:id="rId96"/>
    <p:sldId id="443" r:id="rId97"/>
    <p:sldId id="444" r:id="rId98"/>
    <p:sldId id="445" r:id="rId99"/>
    <p:sldId id="446" r:id="rId100"/>
    <p:sldId id="447" r:id="rId101"/>
    <p:sldId id="448" r:id="rId102"/>
    <p:sldId id="449" r:id="rId103"/>
    <p:sldId id="450" r:id="rId104"/>
    <p:sldId id="451" r:id="rId105"/>
    <p:sldId id="452" r:id="rId106"/>
    <p:sldId id="453" r:id="rId107"/>
    <p:sldId id="454" r:id="rId108"/>
    <p:sldId id="455" r:id="rId109"/>
    <p:sldId id="456" r:id="rId110"/>
    <p:sldId id="457" r:id="rId111"/>
    <p:sldId id="458" r:id="rId112"/>
    <p:sldId id="459" r:id="rId113"/>
    <p:sldId id="460" r:id="rId114"/>
    <p:sldId id="461" r:id="rId115"/>
    <p:sldId id="462" r:id="rId116"/>
    <p:sldId id="464" r:id="rId117"/>
    <p:sldId id="473" r:id="rId118"/>
    <p:sldId id="465" r:id="rId119"/>
    <p:sldId id="468" r:id="rId120"/>
    <p:sldId id="469" r:id="rId121"/>
    <p:sldId id="470" r:id="rId122"/>
    <p:sldId id="471" r:id="rId123"/>
    <p:sldId id="472" r:id="rId124"/>
    <p:sldId id="474" r:id="rId125"/>
    <p:sldId id="475" r:id="rId126"/>
    <p:sldId id="476" r:id="rId127"/>
    <p:sldId id="477" r:id="rId128"/>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606" autoAdjust="0"/>
  </p:normalViewPr>
  <p:slideViewPr>
    <p:cSldViewPr>
      <p:cViewPr varScale="1">
        <p:scale>
          <a:sx n="73" d="100"/>
          <a:sy n="73" d="100"/>
        </p:scale>
        <p:origin x="-504" y="-7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49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4988"/>
          </a:xfrm>
          <a:prstGeom prst="rect">
            <a:avLst/>
          </a:prstGeom>
        </p:spPr>
        <p:txBody>
          <a:bodyPr vert="horz" lIns="91440" tIns="45720" rIns="91440" bIns="45720" rtlCol="0"/>
          <a:lstStyle>
            <a:lvl1pPr algn="r">
              <a:defRPr sz="1200"/>
            </a:lvl1pPr>
          </a:lstStyle>
          <a:p>
            <a:fld id="{82E5B36B-3DB3-40E5-B4A4-20AA10BB0A4F}" type="datetimeFigureOut">
              <a:rPr lang="en-US" smtClean="0"/>
              <a:pPr/>
              <a:t>10/3/2019</a:t>
            </a:fld>
            <a:endParaRPr lang="en-US"/>
          </a:p>
        </p:txBody>
      </p:sp>
      <p:sp>
        <p:nvSpPr>
          <p:cNvPr id="4" name="Slide Image Placeholder 3"/>
          <p:cNvSpPr>
            <a:spLocks noGrp="1" noRot="1" noChangeAspect="1"/>
          </p:cNvSpPr>
          <p:nvPr>
            <p:ph type="sldImg" idx="2"/>
          </p:nvPr>
        </p:nvSpPr>
        <p:spPr>
          <a:xfrm>
            <a:off x="215900" y="801688"/>
            <a:ext cx="7127875" cy="40100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078413"/>
            <a:ext cx="6048375" cy="48117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0155238"/>
            <a:ext cx="3276600" cy="5349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4987"/>
          </a:xfrm>
          <a:prstGeom prst="rect">
            <a:avLst/>
          </a:prstGeom>
        </p:spPr>
        <p:txBody>
          <a:bodyPr vert="horz" lIns="91440" tIns="45720" rIns="91440" bIns="45720" rtlCol="0" anchor="b"/>
          <a:lstStyle>
            <a:lvl1pPr algn="r">
              <a:defRPr sz="1200"/>
            </a:lvl1pPr>
          </a:lstStyle>
          <a:p>
            <a:fld id="{8A8245E5-6358-4B16-A473-95BDDA120084}" type="slidenum">
              <a:rPr lang="en-US" smtClean="0"/>
              <a:pPr/>
              <a:t>‹#›</a:t>
            </a:fld>
            <a:endParaRPr lang="en-US"/>
          </a:p>
        </p:txBody>
      </p:sp>
    </p:spTree>
    <p:extLst>
      <p:ext uri="{BB962C8B-B14F-4D97-AF65-F5344CB8AC3E}">
        <p14:creationId xmlns:p14="http://schemas.microsoft.com/office/powerpoint/2010/main" val="3986116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10</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101</a:t>
            </a:fld>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102</a:t>
            </a:fld>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103</a:t>
            </a:fld>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104</a:t>
            </a:fld>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105</a:t>
            </a:fld>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106</a:t>
            </a:fld>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107</a:t>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108</a:t>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109</a:t>
            </a:fld>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12</a:t>
            </a:fld>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111</a:t>
            </a:fld>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112</a:t>
            </a:fld>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113</a:t>
            </a:fld>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114</a:t>
            </a:fld>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115</a:t>
            </a:fld>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116</a:t>
            </a:fld>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117</a:t>
            </a:fld>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118</a:t>
            </a:fld>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119</a:t>
            </a:fld>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120</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13</a:t>
            </a:fld>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121</a:t>
            </a:fld>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122</a:t>
            </a:fld>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123</a:t>
            </a:fld>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124</a:t>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125</a:t>
            </a:fld>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126</a:t>
            </a:fld>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127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33</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36</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39</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41</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42</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43</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44</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45</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46</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47</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48</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49</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51</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52</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53</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54</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55</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56</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57</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58</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59</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61</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62</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63</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64</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65</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66</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67</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68</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69</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71</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72</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73</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74</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75</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76</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77</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78</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79</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80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81</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82</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83</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84</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85</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86</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87</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88</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89</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90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9</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91</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92</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93</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94</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95</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96</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97</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98</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99</a:t>
            </a:fld>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100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6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7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7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7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7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7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7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7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7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5"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5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5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CustomShape 1"/>
          <p:cNvSpPr/>
          <p:nvPr/>
        </p:nvSpPr>
        <p:spPr>
          <a:xfrm>
            <a:off x="0" y="0"/>
            <a:ext cx="182160" cy="685728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41" name="CustomShape 2"/>
          <p:cNvSpPr/>
          <p:nvPr/>
        </p:nvSpPr>
        <p:spPr>
          <a:xfrm flipV="1">
            <a:off x="-4320" y="-299880"/>
            <a:ext cx="1587960" cy="506520"/>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42" name="PlaceHolder 3"/>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43" name="PlaceHolder 4"/>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144.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1.xml"/><Relationship Id="rId5" Type="http://schemas.openxmlformats.org/officeDocument/2006/relationships/image" Target="../media/image146.png"/><Relationship Id="rId4" Type="http://schemas.openxmlformats.org/officeDocument/2006/relationships/image" Target="../media/image145.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0.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105.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png"/><Relationship Id="rId7" Type="http://schemas.openxmlformats.org/officeDocument/2006/relationships/image" Target="../media/image155.pn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1.xml"/><Relationship Id="rId4" Type="http://schemas.openxmlformats.org/officeDocument/2006/relationships/image" Target="../media/image157.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1.xml"/><Relationship Id="rId4" Type="http://schemas.openxmlformats.org/officeDocument/2006/relationships/image" Target="../media/image157.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158.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1.xml"/><Relationship Id="rId5" Type="http://schemas.openxmlformats.org/officeDocument/2006/relationships/image" Target="../media/image160.png"/><Relationship Id="rId4" Type="http://schemas.openxmlformats.org/officeDocument/2006/relationships/image" Target="../media/image159.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png"/><Relationship Id="rId7" Type="http://schemas.openxmlformats.org/officeDocument/2006/relationships/image" Target="../media/image164.png"/><Relationship Id="rId2" Type="http://schemas.openxmlformats.org/officeDocument/2006/relationships/notesSlide" Target="../notesSlides/notesSlide109.xml"/><Relationship Id="rId1" Type="http://schemas.openxmlformats.org/officeDocument/2006/relationships/slideLayout" Target="../slideLayouts/slideLayout1.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167.png"/><Relationship Id="rId4" Type="http://schemas.openxmlformats.org/officeDocument/2006/relationships/image" Target="../media/image166.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1.xml"/><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169.png"/></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1.xml"/><Relationship Id="rId4" Type="http://schemas.openxmlformats.org/officeDocument/2006/relationships/image" Target="../media/image170.png"/></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4.xml"/><Relationship Id="rId1" Type="http://schemas.openxmlformats.org/officeDocument/2006/relationships/slideLayout" Target="../slideLayouts/slideLayout1.xml"/><Relationship Id="rId4" Type="http://schemas.openxmlformats.org/officeDocument/2006/relationships/image" Target="../media/image171.png"/></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1.xml"/><Relationship Id="rId5" Type="http://schemas.openxmlformats.org/officeDocument/2006/relationships/image" Target="../media/image173.png"/><Relationship Id="rId4" Type="http://schemas.openxmlformats.org/officeDocument/2006/relationships/image" Target="../media/image172.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1.xml"/><Relationship Id="rId4" Type="http://schemas.openxmlformats.org/officeDocument/2006/relationships/image" Target="../media/image174.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1.xml"/><Relationship Id="rId4" Type="http://schemas.openxmlformats.org/officeDocument/2006/relationships/hyperlink" Target="http://homes.cs.washington.edu/~tqchen/"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1.xml"/><Relationship Id="rId4" Type="http://schemas.openxmlformats.org/officeDocument/2006/relationships/image" Target="../media/image175.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scikit-learn.org/stable/modules/generated/sklearn.ensemble.AdaBoostClassifier.html#sklearn.ensemble.AdaBoostClassifier"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s://scikit-learn.org/stable/modules/generated/sklearn.ensemble.AdaBoostRegressor.html#sklearn.ensemble.AdaBoostRegressor"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png"/><Relationship Id="rId7"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5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png"/><Relationship Id="rId7"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png"/><Relationship Id="rId7"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79.wmf"/><Relationship Id="rId5" Type="http://schemas.openxmlformats.org/officeDocument/2006/relationships/image" Target="../media/image78.png"/><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1.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103.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105.png"/><Relationship Id="rId4" Type="http://schemas.openxmlformats.org/officeDocument/2006/relationships/image" Target="../media/image104.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image" Target="../media/image111.png"/><Relationship Id="rId4" Type="http://schemas.openxmlformats.org/officeDocument/2006/relationships/image" Target="../media/image110.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112.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6.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21.png"/></Relationships>
</file>

<file path=ppt/slides/_rels/slide9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xml"/><Relationship Id="rId4" Type="http://schemas.openxmlformats.org/officeDocument/2006/relationships/image" Target="../media/image124.png"/></Relationships>
</file>

<file path=ppt/slides/_rels/slide96.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png"/><Relationship Id="rId7" Type="http://schemas.openxmlformats.org/officeDocument/2006/relationships/image" Target="../media/image128.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97.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png"/><Relationship Id="rId7" Type="http://schemas.openxmlformats.org/officeDocument/2006/relationships/image" Target="../media/image133.pn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8.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1.xml"/><Relationship Id="rId5" Type="http://schemas.openxmlformats.org/officeDocument/2006/relationships/image" Target="../media/image140.png"/><Relationship Id="rId4" Type="http://schemas.openxmlformats.org/officeDocument/2006/relationships/image" Target="../media/image1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2095500" y="2971800"/>
            <a:ext cx="8153400" cy="923330"/>
          </a:xfrm>
          <a:prstGeom prst="rect">
            <a:avLst/>
          </a:prstGeom>
          <a:noFill/>
        </p:spPr>
        <p:txBody>
          <a:bodyPr wrap="square" rtlCol="0">
            <a:spAutoFit/>
          </a:bodyPr>
          <a:lstStyle/>
          <a:p>
            <a:r>
              <a:rPr lang="en-US" sz="5400" dirty="0" smtClean="0"/>
              <a:t>Bagging </a:t>
            </a:r>
            <a:r>
              <a:rPr lang="en-US" sz="5400" dirty="0"/>
              <a:t>and </a:t>
            </a:r>
            <a:r>
              <a:rPr lang="en-US" sz="5400" dirty="0" smtClean="0"/>
              <a:t>Boosting</a:t>
            </a:r>
            <a:endParaRPr lang="en-US" sz="5400" dirty="0"/>
          </a:p>
        </p:txBody>
      </p:sp>
      <p:pic>
        <p:nvPicPr>
          <p:cNvPr id="5" name="Picture 4"/>
          <p:cNvPicPr/>
          <p:nvPr/>
        </p:nvPicPr>
        <p:blipFill>
          <a:blip r:embed="rId3"/>
          <a:stretch/>
        </p:blipFill>
        <p:spPr>
          <a:xfrm>
            <a:off x="10820400" y="152401"/>
            <a:ext cx="1219200" cy="381000"/>
          </a:xfrm>
          <a:prstGeom prst="rect">
            <a:avLst/>
          </a:prstGeom>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descr="https://cdn-images-1.medium.com/max/800/1*PaXJ8HCYE9r2MgiZ32TQ2A.png"/>
          <p:cNvPicPr/>
          <p:nvPr/>
        </p:nvPicPr>
        <p:blipFill>
          <a:blip r:embed="rId3">
            <a:extLst>
              <a:ext uri="{28A0092B-C50C-407E-A947-70E740481C1C}">
                <a14:useLocalDpi xmlns:a14="http://schemas.microsoft.com/office/drawing/2010/main" val="0"/>
              </a:ext>
            </a:extLst>
          </a:blip>
          <a:srcRect/>
          <a:stretch>
            <a:fillRect/>
          </a:stretch>
        </p:blipFill>
        <p:spPr bwMode="auto">
          <a:xfrm>
            <a:off x="1414054" y="1371600"/>
            <a:ext cx="10020300" cy="4099561"/>
          </a:xfrm>
          <a:prstGeom prst="rect">
            <a:avLst/>
          </a:prstGeom>
          <a:noFill/>
          <a:ln>
            <a:noFill/>
          </a:ln>
        </p:spPr>
      </p:pic>
      <p:pic>
        <p:nvPicPr>
          <p:cNvPr id="6" name="Picture 5"/>
          <p:cNvPicPr/>
          <p:nvPr/>
        </p:nvPicPr>
        <p:blipFill>
          <a:blip r:embed="rId4"/>
          <a:stretch/>
        </p:blipFill>
        <p:spPr>
          <a:xfrm>
            <a:off x="10820400" y="152401"/>
            <a:ext cx="1219200" cy="381000"/>
          </a:xfrm>
          <a:prstGeom prst="rect">
            <a:avLst/>
          </a:prstGeom>
          <a:ln>
            <a:noFill/>
          </a:ln>
        </p:spPr>
      </p:pic>
    </p:spTree>
    <p:extLst>
      <p:ext uri="{BB962C8B-B14F-4D97-AF65-F5344CB8AC3E}">
        <p14:creationId xmlns:p14="http://schemas.microsoft.com/office/powerpoint/2010/main" val="15861275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593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914400"/>
            <a:ext cx="9220200" cy="5118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1200" y="2514600"/>
            <a:ext cx="276239" cy="1111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43602" y="1957251"/>
            <a:ext cx="2067674"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31113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604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990600"/>
            <a:ext cx="6988191"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23460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614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762000"/>
            <a:ext cx="6903078" cy="4729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1790" y="1232263"/>
            <a:ext cx="4603456" cy="446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20732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624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55964"/>
            <a:ext cx="7652464"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6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2590800"/>
            <a:ext cx="3276600" cy="786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6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0200" y="3505200"/>
            <a:ext cx="3471461" cy="2005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a:off x="4038600" y="2984053"/>
            <a:ext cx="1219200" cy="15236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6247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2547" y="2305805"/>
            <a:ext cx="2554203" cy="135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flipV="1">
            <a:off x="4038600" y="3124200"/>
            <a:ext cx="4853947"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17016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634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295400"/>
            <a:ext cx="9212870" cy="3776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01321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645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533401"/>
            <a:ext cx="10942637"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5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4743996"/>
            <a:ext cx="3683599" cy="172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51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242" y="5757863"/>
            <a:ext cx="2278369" cy="64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51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58200" y="3413897"/>
            <a:ext cx="42862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51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61151" y="3375797"/>
            <a:ext cx="6762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41257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655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6612" y="914400"/>
            <a:ext cx="7871176" cy="4929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47425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655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6612" y="914400"/>
            <a:ext cx="7871176" cy="4929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99143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6656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505098"/>
            <a:ext cx="10313988" cy="5798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50278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675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360714"/>
            <a:ext cx="6732587" cy="465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7455" y="342901"/>
            <a:ext cx="53244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2338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895600"/>
            <a:ext cx="10972440" cy="1144800"/>
          </a:xfrm>
        </p:spPr>
        <p:txBody>
          <a:bodyPr/>
          <a:lstStyle/>
          <a:p>
            <a:r>
              <a:rPr lang="en-US" sz="5400" b="1" dirty="0" smtClean="0"/>
              <a:t>Boosting algorithms</a:t>
            </a:r>
            <a:r>
              <a:rPr lang="en-US" sz="5400" dirty="0" smtClean="0"/>
              <a:t> are a set of the low accurate classifier to create a highly accurate classifier. </a:t>
            </a:r>
            <a:endParaRPr lang="en-US" sz="5400" dirty="0"/>
          </a:p>
        </p:txBody>
      </p:sp>
      <p:pic>
        <p:nvPicPr>
          <p:cNvPr id="3" name="Picture 2"/>
          <p:cNvPicPr/>
          <p:nvPr/>
        </p:nvPicPr>
        <p:blipFill>
          <a:blip r:embed="rId2"/>
          <a:stretch/>
        </p:blipFill>
        <p:spPr>
          <a:xfrm>
            <a:off x="10820400" y="152401"/>
            <a:ext cx="1219200" cy="381000"/>
          </a:xfrm>
          <a:prstGeom prst="rect">
            <a:avLst/>
          </a:prstGeom>
          <a:ln>
            <a:noFill/>
          </a:ln>
        </p:spPr>
      </p:pic>
    </p:spTree>
    <p:extLst>
      <p:ext uri="{BB962C8B-B14F-4D97-AF65-F5344CB8AC3E}">
        <p14:creationId xmlns:p14="http://schemas.microsoft.com/office/powerpoint/2010/main" val="34396646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686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1143000"/>
            <a:ext cx="3364420" cy="626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6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273843"/>
            <a:ext cx="3092166" cy="2509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61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3758" y="3118722"/>
            <a:ext cx="2769517"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61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7000" y="3778192"/>
            <a:ext cx="3103034" cy="2636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Elbow Connector 6"/>
          <p:cNvCxnSpPr/>
          <p:nvPr/>
        </p:nvCxnSpPr>
        <p:spPr>
          <a:xfrm rot="16200000" flipH="1">
            <a:off x="4811707" y="1834570"/>
            <a:ext cx="1126123" cy="995937"/>
          </a:xfrm>
          <a:prstGeom prst="bentConnector3">
            <a:avLst>
              <a:gd name="adj1" fmla="val 326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943600" y="2209800"/>
            <a:ext cx="12954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6861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 y="2209800"/>
            <a:ext cx="5274891" cy="356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5" name="Straight Arrow Connector 24"/>
          <p:cNvCxnSpPr/>
          <p:nvPr/>
        </p:nvCxnSpPr>
        <p:spPr>
          <a:xfrm flipH="1">
            <a:off x="5872737" y="3421140"/>
            <a:ext cx="71856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5808291" y="3505200"/>
            <a:ext cx="853873"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9665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696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42901"/>
            <a:ext cx="9211864"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0" y="3276600"/>
            <a:ext cx="3552946" cy="288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3956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706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838200"/>
            <a:ext cx="9822869" cy="533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77162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716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609600"/>
            <a:ext cx="10132399"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01735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727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546464"/>
            <a:ext cx="10806463" cy="582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51928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737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533401"/>
            <a:ext cx="10393687"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46287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757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526870"/>
            <a:ext cx="9475787" cy="572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7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7366" y="4672150"/>
            <a:ext cx="473392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82784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84994" name="Picture 2" descr="XGBoo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762000"/>
            <a:ext cx="7162800" cy="5127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1250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sp>
        <p:nvSpPr>
          <p:cNvPr id="2" name="TextBox 1"/>
          <p:cNvSpPr txBox="1"/>
          <p:nvPr/>
        </p:nvSpPr>
        <p:spPr>
          <a:xfrm>
            <a:off x="1524000" y="1143000"/>
            <a:ext cx="8458200" cy="4401205"/>
          </a:xfrm>
          <a:prstGeom prst="rect">
            <a:avLst/>
          </a:prstGeom>
          <a:noFill/>
        </p:spPr>
        <p:txBody>
          <a:bodyPr wrap="square" rtlCol="0">
            <a:spAutoFit/>
          </a:bodyPr>
          <a:lstStyle/>
          <a:p>
            <a:pPr marL="342900" indent="-342900">
              <a:buFont typeface="Wingdings" pitchFamily="2" charset="2"/>
              <a:buChar char="Ø"/>
            </a:pPr>
            <a:r>
              <a:rPr lang="en-US" sz="2800" dirty="0" err="1"/>
              <a:t>XGBoost</a:t>
            </a:r>
            <a:r>
              <a:rPr lang="en-US" sz="2800" dirty="0"/>
              <a:t> stands for </a:t>
            </a:r>
            <a:r>
              <a:rPr lang="en-US" sz="2800" dirty="0" err="1"/>
              <a:t>e</a:t>
            </a:r>
            <a:r>
              <a:rPr lang="en-US" sz="2800" b="1" dirty="0" err="1"/>
              <a:t>X</a:t>
            </a:r>
            <a:r>
              <a:rPr lang="en-US" sz="2800" dirty="0" err="1"/>
              <a:t>treme</a:t>
            </a:r>
            <a:r>
              <a:rPr lang="en-US" sz="2800" dirty="0"/>
              <a:t> </a:t>
            </a:r>
            <a:r>
              <a:rPr lang="en-US" sz="2800" b="1" dirty="0"/>
              <a:t>G</a:t>
            </a:r>
            <a:r>
              <a:rPr lang="en-US" sz="2800" dirty="0"/>
              <a:t>radient </a:t>
            </a:r>
            <a:r>
              <a:rPr lang="en-US" sz="2800" b="1" dirty="0"/>
              <a:t>B</a:t>
            </a:r>
            <a:r>
              <a:rPr lang="en-US" sz="2800" dirty="0"/>
              <a:t>oosting</a:t>
            </a:r>
            <a:r>
              <a:rPr lang="en-US" sz="2800" dirty="0" smtClean="0"/>
              <a:t>.</a:t>
            </a:r>
          </a:p>
          <a:p>
            <a:pPr marL="342900" indent="-342900">
              <a:buFont typeface="Wingdings" pitchFamily="2" charset="2"/>
              <a:buChar char="Ø"/>
            </a:pPr>
            <a:endParaRPr lang="en-US" sz="2800" dirty="0" smtClean="0"/>
          </a:p>
          <a:p>
            <a:pPr marL="342900" indent="-342900">
              <a:buFont typeface="Wingdings" pitchFamily="2" charset="2"/>
              <a:buChar char="Ø"/>
            </a:pPr>
            <a:r>
              <a:rPr lang="en-US" sz="2800" dirty="0"/>
              <a:t>It is an implementation of gradient boosting machines created by </a:t>
            </a:r>
            <a:r>
              <a:rPr lang="en-US" sz="2800" dirty="0" err="1">
                <a:hlinkClick r:id="rId4"/>
              </a:rPr>
              <a:t>Tianqi</a:t>
            </a:r>
            <a:r>
              <a:rPr lang="en-US" sz="2800" dirty="0">
                <a:hlinkClick r:id="rId4"/>
              </a:rPr>
              <a:t> </a:t>
            </a:r>
            <a:r>
              <a:rPr lang="en-US" sz="2800" dirty="0" smtClean="0">
                <a:hlinkClick r:id="rId4"/>
              </a:rPr>
              <a:t>Chen</a:t>
            </a:r>
            <a:r>
              <a:rPr lang="en-US" sz="2800" dirty="0" smtClean="0"/>
              <a:t>.</a:t>
            </a:r>
          </a:p>
          <a:p>
            <a:pPr marL="342900" indent="-342900">
              <a:buFont typeface="Wingdings" pitchFamily="2" charset="2"/>
              <a:buChar char="Ø"/>
            </a:pPr>
            <a:endParaRPr lang="en-US" sz="2800" dirty="0" smtClean="0"/>
          </a:p>
          <a:p>
            <a:pPr marL="342900" indent="-342900">
              <a:buFont typeface="Wingdings" pitchFamily="2" charset="2"/>
              <a:buChar char="Ø"/>
            </a:pPr>
            <a:r>
              <a:rPr lang="en-US" sz="2800" dirty="0" err="1"/>
              <a:t>XGBoost</a:t>
            </a:r>
            <a:r>
              <a:rPr lang="en-US" sz="2800" dirty="0"/>
              <a:t> is an algorithm that has recently been dominating applied machine learning and </a:t>
            </a:r>
            <a:r>
              <a:rPr lang="en-US" sz="2800" dirty="0" err="1"/>
              <a:t>Kaggle</a:t>
            </a:r>
            <a:r>
              <a:rPr lang="en-US" sz="2800" dirty="0"/>
              <a:t> competitions for structured or tabular data</a:t>
            </a:r>
            <a:r>
              <a:rPr lang="en-US" sz="2800" dirty="0" smtClean="0"/>
              <a:t>.</a:t>
            </a:r>
          </a:p>
          <a:p>
            <a:pPr marL="342900" indent="-342900">
              <a:buFont typeface="Wingdings" pitchFamily="2" charset="2"/>
              <a:buChar char="Ø"/>
            </a:pPr>
            <a:endParaRPr lang="en-US" sz="2800" dirty="0" smtClean="0"/>
          </a:p>
          <a:p>
            <a:pPr marL="342900" indent="-342900">
              <a:buFont typeface="Wingdings" pitchFamily="2" charset="2"/>
              <a:buChar char="Ø"/>
            </a:pPr>
            <a:r>
              <a:rPr lang="en-US" sz="2800" dirty="0" smtClean="0"/>
              <a:t>Open Source</a:t>
            </a:r>
            <a:endParaRPr lang="en-US" sz="2800" dirty="0"/>
          </a:p>
        </p:txBody>
      </p:sp>
    </p:spTree>
    <p:extLst>
      <p:ext uri="{BB962C8B-B14F-4D97-AF65-F5344CB8AC3E}">
        <p14:creationId xmlns:p14="http://schemas.microsoft.com/office/powerpoint/2010/main" val="10353016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sp>
        <p:nvSpPr>
          <p:cNvPr id="2" name="TextBox 1"/>
          <p:cNvSpPr txBox="1"/>
          <p:nvPr/>
        </p:nvSpPr>
        <p:spPr>
          <a:xfrm>
            <a:off x="1524000" y="1143000"/>
            <a:ext cx="9677400" cy="4154984"/>
          </a:xfrm>
          <a:prstGeom prst="rect">
            <a:avLst/>
          </a:prstGeom>
          <a:noFill/>
        </p:spPr>
        <p:txBody>
          <a:bodyPr wrap="square" rtlCol="0">
            <a:spAutoFit/>
          </a:bodyPr>
          <a:lstStyle/>
          <a:p>
            <a:r>
              <a:rPr lang="en-US" sz="2400" b="1" dirty="0">
                <a:solidFill>
                  <a:schemeClr val="accent2">
                    <a:lumMod val="75000"/>
                  </a:schemeClr>
                </a:solidFill>
              </a:rPr>
              <a:t>Model Features</a:t>
            </a:r>
          </a:p>
          <a:p>
            <a:r>
              <a:rPr lang="en-US" sz="2400" dirty="0"/>
              <a:t>The implementation of the model supports the features of the </a:t>
            </a:r>
            <a:r>
              <a:rPr lang="en-US" sz="2400" dirty="0" err="1"/>
              <a:t>scikit</a:t>
            </a:r>
            <a:r>
              <a:rPr lang="en-US" sz="2400" dirty="0"/>
              <a:t>-learn and R implementations, with new additions like regularization. Three main forms of gradient boosting are supported</a:t>
            </a:r>
            <a:r>
              <a:rPr lang="en-US" sz="2400" dirty="0" smtClean="0"/>
              <a:t>:</a:t>
            </a:r>
          </a:p>
          <a:p>
            <a:endParaRPr lang="en-US" sz="2400" dirty="0"/>
          </a:p>
          <a:p>
            <a:pPr marL="342900" indent="-342900">
              <a:buFont typeface="Arial" pitchFamily="34" charset="0"/>
              <a:buChar char="•"/>
              <a:tabLst>
                <a:tab pos="914400" algn="l"/>
              </a:tabLst>
            </a:pPr>
            <a:r>
              <a:rPr lang="en-US" sz="2400" b="1" dirty="0"/>
              <a:t>Gradient Boosting</a:t>
            </a:r>
            <a:r>
              <a:rPr lang="en-US" sz="2400" dirty="0"/>
              <a:t> algorithm also called gradient boosting machine including the learning rate.</a:t>
            </a:r>
          </a:p>
          <a:p>
            <a:pPr marL="342900" indent="-342900">
              <a:buFont typeface="Arial" pitchFamily="34" charset="0"/>
              <a:buChar char="•"/>
              <a:tabLst>
                <a:tab pos="914400" algn="l"/>
              </a:tabLst>
            </a:pPr>
            <a:r>
              <a:rPr lang="en-US" sz="2400" b="1" dirty="0"/>
              <a:t>Stochastic Gradient Boosting</a:t>
            </a:r>
            <a:r>
              <a:rPr lang="en-US" sz="2400" dirty="0"/>
              <a:t> with sub-sampling at the row, column and column per split levels.</a:t>
            </a:r>
          </a:p>
          <a:p>
            <a:pPr marL="342900" indent="-342900">
              <a:buFont typeface="Arial" pitchFamily="34" charset="0"/>
              <a:buChar char="•"/>
              <a:tabLst>
                <a:tab pos="914400" algn="l"/>
              </a:tabLst>
            </a:pPr>
            <a:r>
              <a:rPr lang="en-US" sz="2400" b="1" dirty="0"/>
              <a:t>Regularized Gradient Boosting</a:t>
            </a:r>
            <a:r>
              <a:rPr lang="en-US" sz="2400" dirty="0"/>
              <a:t> with both L1 and L2 regularization.</a:t>
            </a:r>
          </a:p>
        </p:txBody>
      </p:sp>
    </p:spTree>
    <p:extLst>
      <p:ext uri="{BB962C8B-B14F-4D97-AF65-F5344CB8AC3E}">
        <p14:creationId xmlns:p14="http://schemas.microsoft.com/office/powerpoint/2010/main" val="745698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763" y="1676401"/>
            <a:ext cx="10045842"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p:nvPr/>
        </p:nvPicPr>
        <p:blipFill>
          <a:blip r:embed="rId4"/>
          <a:stretch/>
        </p:blipFill>
        <p:spPr>
          <a:xfrm>
            <a:off x="10820400" y="152401"/>
            <a:ext cx="1219200" cy="381000"/>
          </a:xfrm>
          <a:prstGeom prst="rect">
            <a:avLst/>
          </a:prstGeom>
          <a:ln>
            <a:noFill/>
          </a:ln>
        </p:spPr>
      </p:pic>
    </p:spTree>
    <p:extLst>
      <p:ext uri="{BB962C8B-B14F-4D97-AF65-F5344CB8AC3E}">
        <p14:creationId xmlns:p14="http://schemas.microsoft.com/office/powerpoint/2010/main" val="16925609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sp>
        <p:nvSpPr>
          <p:cNvPr id="2" name="TextBox 1"/>
          <p:cNvSpPr txBox="1"/>
          <p:nvPr/>
        </p:nvSpPr>
        <p:spPr>
          <a:xfrm>
            <a:off x="1524000" y="1143000"/>
            <a:ext cx="9677400" cy="4154984"/>
          </a:xfrm>
          <a:prstGeom prst="rect">
            <a:avLst/>
          </a:prstGeom>
          <a:noFill/>
        </p:spPr>
        <p:txBody>
          <a:bodyPr wrap="square" rtlCol="0">
            <a:spAutoFit/>
          </a:bodyPr>
          <a:lstStyle/>
          <a:p>
            <a:r>
              <a:rPr lang="en-US" sz="2400" b="1" dirty="0">
                <a:solidFill>
                  <a:schemeClr val="accent2">
                    <a:lumMod val="75000"/>
                  </a:schemeClr>
                </a:solidFill>
              </a:rPr>
              <a:t>System Features</a:t>
            </a:r>
          </a:p>
          <a:p>
            <a:r>
              <a:rPr lang="en-US" sz="2400" dirty="0"/>
              <a:t>The library provides a system for use in a range of computing environments, not least:</a:t>
            </a:r>
          </a:p>
          <a:p>
            <a:pPr marL="342900" indent="-342900">
              <a:buFont typeface="Arial" pitchFamily="34" charset="0"/>
              <a:buChar char="•"/>
            </a:pPr>
            <a:r>
              <a:rPr lang="en-US" sz="2400" b="1" dirty="0"/>
              <a:t>Parallelization</a:t>
            </a:r>
            <a:r>
              <a:rPr lang="en-US" sz="2400" dirty="0"/>
              <a:t> of tree construction using all of your CPU cores during training.</a:t>
            </a:r>
          </a:p>
          <a:p>
            <a:pPr marL="342900" indent="-342900">
              <a:buFont typeface="Arial" pitchFamily="34" charset="0"/>
              <a:buChar char="•"/>
            </a:pPr>
            <a:r>
              <a:rPr lang="en-US" sz="2400" b="1" dirty="0"/>
              <a:t>Distributed Computing</a:t>
            </a:r>
            <a:r>
              <a:rPr lang="en-US" sz="2400" dirty="0"/>
              <a:t> for training very large models using a cluster of machines.</a:t>
            </a:r>
          </a:p>
          <a:p>
            <a:pPr marL="342900" indent="-342900">
              <a:buFont typeface="Arial" pitchFamily="34" charset="0"/>
              <a:buChar char="•"/>
            </a:pPr>
            <a:r>
              <a:rPr lang="en-US" sz="2400" b="1" dirty="0"/>
              <a:t>Out-of-Core Computing</a:t>
            </a:r>
            <a:r>
              <a:rPr lang="en-US" sz="2400" dirty="0"/>
              <a:t> for very large datasets that don’t fit into memory.</a:t>
            </a:r>
          </a:p>
          <a:p>
            <a:pPr marL="342900" indent="-342900">
              <a:buFont typeface="Arial" pitchFamily="34" charset="0"/>
              <a:buChar char="•"/>
            </a:pPr>
            <a:r>
              <a:rPr lang="en-US" sz="2400" b="1" dirty="0"/>
              <a:t>Cache Optimization</a:t>
            </a:r>
            <a:r>
              <a:rPr lang="en-US" sz="2400" dirty="0"/>
              <a:t> of data structures and algorithm to make best use of hardware.</a:t>
            </a:r>
          </a:p>
        </p:txBody>
      </p:sp>
    </p:spTree>
    <p:extLst>
      <p:ext uri="{BB962C8B-B14F-4D97-AF65-F5344CB8AC3E}">
        <p14:creationId xmlns:p14="http://schemas.microsoft.com/office/powerpoint/2010/main" val="7623299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sp>
        <p:nvSpPr>
          <p:cNvPr id="2" name="TextBox 1"/>
          <p:cNvSpPr txBox="1"/>
          <p:nvPr/>
        </p:nvSpPr>
        <p:spPr>
          <a:xfrm>
            <a:off x="1524000" y="1143000"/>
            <a:ext cx="9677400" cy="3785652"/>
          </a:xfrm>
          <a:prstGeom prst="rect">
            <a:avLst/>
          </a:prstGeom>
          <a:noFill/>
        </p:spPr>
        <p:txBody>
          <a:bodyPr wrap="square" rtlCol="0">
            <a:spAutoFit/>
          </a:bodyPr>
          <a:lstStyle/>
          <a:p>
            <a:r>
              <a:rPr lang="en-US" sz="2400" b="1" dirty="0">
                <a:solidFill>
                  <a:schemeClr val="accent2">
                    <a:lumMod val="75000"/>
                  </a:schemeClr>
                </a:solidFill>
              </a:rPr>
              <a:t>Algorithm Features</a:t>
            </a:r>
          </a:p>
          <a:p>
            <a:r>
              <a:rPr lang="en-US" sz="2400" dirty="0"/>
              <a:t>The implementation of the algorithm was engineered for efficiency of compute time and memory resources. A design goal was to make the best use of available resources to train the model. Some key algorithm implementation features include:</a:t>
            </a:r>
          </a:p>
          <a:p>
            <a:pPr marL="342900" indent="-342900">
              <a:buFont typeface="Arial" pitchFamily="34" charset="0"/>
              <a:buChar char="•"/>
            </a:pPr>
            <a:r>
              <a:rPr lang="en-US" sz="2400" b="1" dirty="0"/>
              <a:t>Sparse Aware</a:t>
            </a:r>
            <a:r>
              <a:rPr lang="en-US" sz="2400" dirty="0"/>
              <a:t> implementation with automatic handling of missing data values.</a:t>
            </a:r>
          </a:p>
          <a:p>
            <a:pPr marL="342900" indent="-342900">
              <a:buFont typeface="Arial" pitchFamily="34" charset="0"/>
              <a:buChar char="•"/>
            </a:pPr>
            <a:r>
              <a:rPr lang="en-US" sz="2400" b="1" dirty="0"/>
              <a:t>Block Structure</a:t>
            </a:r>
            <a:r>
              <a:rPr lang="en-US" sz="2400" dirty="0"/>
              <a:t> to support the parallelization of tree construction.</a:t>
            </a:r>
          </a:p>
          <a:p>
            <a:pPr marL="342900" indent="-342900">
              <a:buFont typeface="Arial" pitchFamily="34" charset="0"/>
              <a:buChar char="•"/>
            </a:pPr>
            <a:r>
              <a:rPr lang="en-US" sz="2400" b="1" dirty="0"/>
              <a:t>Continued Training</a:t>
            </a:r>
            <a:r>
              <a:rPr lang="en-US" sz="2400" dirty="0"/>
              <a:t> so that you can further boost an already fitted model on new data.</a:t>
            </a:r>
          </a:p>
        </p:txBody>
      </p:sp>
    </p:spTree>
    <p:extLst>
      <p:ext uri="{BB962C8B-B14F-4D97-AF65-F5344CB8AC3E}">
        <p14:creationId xmlns:p14="http://schemas.microsoft.com/office/powerpoint/2010/main" val="32880666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sp>
        <p:nvSpPr>
          <p:cNvPr id="2" name="TextBox 1"/>
          <p:cNvSpPr txBox="1"/>
          <p:nvPr/>
        </p:nvSpPr>
        <p:spPr>
          <a:xfrm>
            <a:off x="838200" y="342901"/>
            <a:ext cx="9677400" cy="1200329"/>
          </a:xfrm>
          <a:prstGeom prst="rect">
            <a:avLst/>
          </a:prstGeom>
          <a:noFill/>
        </p:spPr>
        <p:txBody>
          <a:bodyPr wrap="square" rtlCol="0">
            <a:spAutoFit/>
          </a:bodyPr>
          <a:lstStyle/>
          <a:p>
            <a:r>
              <a:rPr lang="en-US" sz="2400" b="1" dirty="0" err="1">
                <a:solidFill>
                  <a:schemeClr val="accent2">
                    <a:lumMod val="75000"/>
                  </a:schemeClr>
                </a:solidFill>
              </a:rPr>
              <a:t>XGBoost</a:t>
            </a:r>
            <a:r>
              <a:rPr lang="en-US" sz="2400" b="1" dirty="0">
                <a:solidFill>
                  <a:schemeClr val="accent2">
                    <a:lumMod val="75000"/>
                  </a:schemeClr>
                </a:solidFill>
              </a:rPr>
              <a:t> Execution Speed</a:t>
            </a:r>
          </a:p>
          <a:p>
            <a:r>
              <a:rPr lang="en-US" sz="2400" dirty="0"/>
              <a:t>Generally, </a:t>
            </a:r>
            <a:r>
              <a:rPr lang="en-US" sz="2400" dirty="0" err="1"/>
              <a:t>XGBoost</a:t>
            </a:r>
            <a:r>
              <a:rPr lang="en-US" sz="2400" dirty="0"/>
              <a:t> is fast. Really fast when compared to other implementations of gradient boosting.</a:t>
            </a:r>
          </a:p>
        </p:txBody>
      </p:sp>
      <p:pic>
        <p:nvPicPr>
          <p:cNvPr id="76802" name="Picture 2" descr="Benchmark Performance of XGBoo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399" y="1543230"/>
            <a:ext cx="8122555" cy="4873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7529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sp>
        <p:nvSpPr>
          <p:cNvPr id="2" name="TextBox 1"/>
          <p:cNvSpPr txBox="1"/>
          <p:nvPr/>
        </p:nvSpPr>
        <p:spPr>
          <a:xfrm>
            <a:off x="1151709" y="1066800"/>
            <a:ext cx="9677400" cy="3170099"/>
          </a:xfrm>
          <a:prstGeom prst="rect">
            <a:avLst/>
          </a:prstGeom>
          <a:noFill/>
        </p:spPr>
        <p:txBody>
          <a:bodyPr wrap="square" rtlCol="0">
            <a:spAutoFit/>
          </a:bodyPr>
          <a:lstStyle/>
          <a:p>
            <a:r>
              <a:rPr lang="en-US" sz="2400" b="1" dirty="0" err="1">
                <a:solidFill>
                  <a:schemeClr val="accent2">
                    <a:lumMod val="75000"/>
                  </a:schemeClr>
                </a:solidFill>
              </a:rPr>
              <a:t>XGBoost</a:t>
            </a:r>
            <a:r>
              <a:rPr lang="en-US" sz="2400" b="1" dirty="0">
                <a:solidFill>
                  <a:schemeClr val="accent2">
                    <a:lumMod val="75000"/>
                  </a:schemeClr>
                </a:solidFill>
              </a:rPr>
              <a:t> Model </a:t>
            </a:r>
            <a:r>
              <a:rPr lang="en-US" sz="2400" b="1" dirty="0" smtClean="0">
                <a:solidFill>
                  <a:schemeClr val="accent2">
                    <a:lumMod val="75000"/>
                  </a:schemeClr>
                </a:solidFill>
              </a:rPr>
              <a:t>Performance</a:t>
            </a:r>
          </a:p>
          <a:p>
            <a:r>
              <a:rPr lang="en-US" sz="2400" dirty="0" err="1"/>
              <a:t>XGBoost</a:t>
            </a:r>
            <a:r>
              <a:rPr lang="en-US" sz="2400" dirty="0"/>
              <a:t> dominates structured or tabular datasets on classification and regression predictive modeling problems</a:t>
            </a:r>
            <a:r>
              <a:rPr lang="en-US" sz="2400" dirty="0" smtClean="0"/>
              <a:t>.</a:t>
            </a:r>
          </a:p>
          <a:p>
            <a:endParaRPr lang="en-US" sz="2400" b="1" dirty="0"/>
          </a:p>
          <a:p>
            <a:endParaRPr lang="en-US" sz="2400" b="1" dirty="0" smtClean="0"/>
          </a:p>
          <a:p>
            <a:endParaRPr lang="en-US" sz="4000" b="1" dirty="0">
              <a:solidFill>
                <a:schemeClr val="accent2">
                  <a:lumMod val="75000"/>
                </a:schemeClr>
              </a:solidFill>
            </a:endParaRPr>
          </a:p>
          <a:p>
            <a:r>
              <a:rPr lang="en-US" sz="4000" b="1" dirty="0" smtClean="0">
                <a:solidFill>
                  <a:schemeClr val="accent2">
                    <a:lumMod val="75000"/>
                  </a:schemeClr>
                </a:solidFill>
              </a:rPr>
              <a:t>“When </a:t>
            </a:r>
            <a:r>
              <a:rPr lang="en-US" sz="4000" b="1" dirty="0">
                <a:solidFill>
                  <a:schemeClr val="accent2">
                    <a:lumMod val="75000"/>
                  </a:schemeClr>
                </a:solidFill>
              </a:rPr>
              <a:t>in doubt, use </a:t>
            </a:r>
            <a:r>
              <a:rPr lang="en-US" sz="4000" b="1" dirty="0" err="1" smtClean="0">
                <a:solidFill>
                  <a:schemeClr val="accent2">
                    <a:lumMod val="75000"/>
                  </a:schemeClr>
                </a:solidFill>
              </a:rPr>
              <a:t>xgboost</a:t>
            </a:r>
            <a:r>
              <a:rPr lang="en-US" sz="4000" b="1" dirty="0" smtClean="0">
                <a:solidFill>
                  <a:schemeClr val="accent2">
                    <a:lumMod val="75000"/>
                  </a:schemeClr>
                </a:solidFill>
              </a:rPr>
              <a:t>”</a:t>
            </a:r>
            <a:endParaRPr lang="en-US" sz="4000" b="1" dirty="0">
              <a:solidFill>
                <a:schemeClr val="accent2">
                  <a:lumMod val="75000"/>
                </a:schemeClr>
              </a:solidFill>
            </a:endParaRPr>
          </a:p>
        </p:txBody>
      </p:sp>
    </p:spTree>
    <p:extLst>
      <p:ext uri="{BB962C8B-B14F-4D97-AF65-F5344CB8AC3E}">
        <p14:creationId xmlns:p14="http://schemas.microsoft.com/office/powerpoint/2010/main" val="17457858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sp>
        <p:nvSpPr>
          <p:cNvPr id="2" name="TextBox 1"/>
          <p:cNvSpPr txBox="1"/>
          <p:nvPr/>
        </p:nvSpPr>
        <p:spPr>
          <a:xfrm>
            <a:off x="1151708" y="353788"/>
            <a:ext cx="10659292" cy="5447645"/>
          </a:xfrm>
          <a:prstGeom prst="rect">
            <a:avLst/>
          </a:prstGeom>
          <a:noFill/>
        </p:spPr>
        <p:txBody>
          <a:bodyPr wrap="square" rtlCol="0">
            <a:spAutoFit/>
          </a:bodyPr>
          <a:lstStyle/>
          <a:p>
            <a:r>
              <a:rPr lang="en-US" sz="2400" b="1" dirty="0" err="1"/>
              <a:t>XGBoost's</a:t>
            </a:r>
            <a:r>
              <a:rPr lang="en-US" sz="2400" b="1" dirty="0"/>
              <a:t> </a:t>
            </a:r>
            <a:r>
              <a:rPr lang="en-US" sz="2400" b="1" dirty="0" err="1" smtClean="0"/>
              <a:t>hyperparameters</a:t>
            </a:r>
            <a:r>
              <a:rPr lang="en-US" sz="2400" b="1" dirty="0" smtClean="0"/>
              <a:t>: Most Commonly used</a:t>
            </a:r>
          </a:p>
          <a:p>
            <a:endParaRPr lang="en-US" sz="2400" b="1" dirty="0"/>
          </a:p>
          <a:p>
            <a:pPr marL="342900" indent="-342900">
              <a:buFont typeface="Arial" pitchFamily="34" charset="0"/>
              <a:buChar char="•"/>
            </a:pPr>
            <a:r>
              <a:rPr lang="en-US" sz="2000" b="1" dirty="0" err="1" smtClean="0"/>
              <a:t>learning_rate</a:t>
            </a:r>
            <a:r>
              <a:rPr lang="en-US" sz="2000" dirty="0"/>
              <a:t>: step size shrinkage used to prevent </a:t>
            </a:r>
            <a:r>
              <a:rPr lang="en-US" sz="2000" dirty="0" err="1"/>
              <a:t>overfitting</a:t>
            </a:r>
            <a:r>
              <a:rPr lang="en-US" sz="2000" dirty="0"/>
              <a:t>. Range is [0,1</a:t>
            </a:r>
            <a:r>
              <a:rPr lang="en-US" sz="2000" dirty="0" smtClean="0"/>
              <a:t>]</a:t>
            </a:r>
          </a:p>
          <a:p>
            <a:pPr marL="342900" indent="-342900">
              <a:buFont typeface="Arial" pitchFamily="34" charset="0"/>
              <a:buChar char="•"/>
            </a:pPr>
            <a:endParaRPr lang="en-US" sz="2000" dirty="0"/>
          </a:p>
          <a:p>
            <a:pPr marL="342900" indent="-342900">
              <a:buFont typeface="Arial" pitchFamily="34" charset="0"/>
              <a:buChar char="•"/>
            </a:pPr>
            <a:r>
              <a:rPr lang="en-US" sz="2000" b="1" dirty="0" err="1"/>
              <a:t>max_depth</a:t>
            </a:r>
            <a:r>
              <a:rPr lang="en-US" sz="2000" b="1" dirty="0"/>
              <a:t>: </a:t>
            </a:r>
            <a:r>
              <a:rPr lang="en-US" sz="2000" dirty="0"/>
              <a:t>determines how deeply each tree is allowed to grow during any boosting round</a:t>
            </a:r>
            <a:r>
              <a:rPr lang="en-US" sz="2000" dirty="0" smtClean="0"/>
              <a:t>.</a:t>
            </a:r>
          </a:p>
          <a:p>
            <a:pPr marL="342900" indent="-342900">
              <a:buFont typeface="Arial" pitchFamily="34" charset="0"/>
              <a:buChar char="•"/>
            </a:pPr>
            <a:endParaRPr lang="en-US" sz="2000" dirty="0"/>
          </a:p>
          <a:p>
            <a:pPr marL="342900" indent="-342900">
              <a:buFont typeface="Arial" pitchFamily="34" charset="0"/>
              <a:buChar char="•"/>
            </a:pPr>
            <a:r>
              <a:rPr lang="en-US" sz="2000" b="1" dirty="0"/>
              <a:t>subsample: </a:t>
            </a:r>
            <a:r>
              <a:rPr lang="en-US" sz="2000" dirty="0"/>
              <a:t>percentage of samples used per tree. Low value can lead to </a:t>
            </a:r>
            <a:r>
              <a:rPr lang="en-US" sz="2000" dirty="0" err="1"/>
              <a:t>underfitting</a:t>
            </a:r>
            <a:r>
              <a:rPr lang="en-US" sz="2000" dirty="0" smtClean="0"/>
              <a:t>.</a:t>
            </a:r>
          </a:p>
          <a:p>
            <a:pPr marL="342900" indent="-342900">
              <a:buFont typeface="Arial" pitchFamily="34" charset="0"/>
              <a:buChar char="•"/>
            </a:pPr>
            <a:endParaRPr lang="en-US" sz="2000" dirty="0"/>
          </a:p>
          <a:p>
            <a:pPr marL="342900" indent="-342900">
              <a:buFont typeface="Arial" pitchFamily="34" charset="0"/>
              <a:buChar char="•"/>
            </a:pPr>
            <a:r>
              <a:rPr lang="en-US" sz="2000" b="1" dirty="0" err="1"/>
              <a:t>colsample_bytree</a:t>
            </a:r>
            <a:r>
              <a:rPr lang="en-US" sz="2000" b="1" dirty="0"/>
              <a:t>: </a:t>
            </a:r>
            <a:r>
              <a:rPr lang="en-US" sz="2000" dirty="0"/>
              <a:t>percentage of features used per tree. High value can lead to </a:t>
            </a:r>
            <a:r>
              <a:rPr lang="en-US" sz="2000" dirty="0" err="1"/>
              <a:t>overfitting</a:t>
            </a:r>
            <a:r>
              <a:rPr lang="en-US" sz="2000" dirty="0" smtClean="0"/>
              <a:t>.</a:t>
            </a:r>
          </a:p>
          <a:p>
            <a:pPr marL="342900" indent="-342900">
              <a:buFont typeface="Arial" pitchFamily="34" charset="0"/>
              <a:buChar char="•"/>
            </a:pPr>
            <a:endParaRPr lang="en-US" sz="2000" dirty="0"/>
          </a:p>
          <a:p>
            <a:pPr marL="342900" indent="-342900">
              <a:buFont typeface="Arial" pitchFamily="34" charset="0"/>
              <a:buChar char="•"/>
            </a:pPr>
            <a:r>
              <a:rPr lang="en-US" sz="2000" b="1" dirty="0" err="1"/>
              <a:t>n_estimators</a:t>
            </a:r>
            <a:r>
              <a:rPr lang="en-US" sz="2000" b="1" dirty="0"/>
              <a:t>: </a:t>
            </a:r>
            <a:r>
              <a:rPr lang="en-US" sz="2000" dirty="0"/>
              <a:t>number of trees you want to build</a:t>
            </a:r>
            <a:r>
              <a:rPr lang="en-US" sz="2000" dirty="0" smtClean="0"/>
              <a:t>.</a:t>
            </a:r>
          </a:p>
          <a:p>
            <a:pPr marL="342900" indent="-342900">
              <a:buFont typeface="Arial" pitchFamily="34" charset="0"/>
              <a:buChar char="•"/>
            </a:pPr>
            <a:endParaRPr lang="en-US" sz="2000" dirty="0"/>
          </a:p>
          <a:p>
            <a:pPr marL="342900" indent="-342900">
              <a:buFont typeface="Arial" pitchFamily="34" charset="0"/>
              <a:buChar char="•"/>
            </a:pPr>
            <a:r>
              <a:rPr lang="en-US" sz="2000" b="1" dirty="0"/>
              <a:t>objective: </a:t>
            </a:r>
            <a:r>
              <a:rPr lang="en-US" sz="2000" dirty="0"/>
              <a:t>determines the loss function to be used like </a:t>
            </a:r>
            <a:r>
              <a:rPr lang="en-US" sz="2000" dirty="0" err="1"/>
              <a:t>reg:linear</a:t>
            </a:r>
            <a:r>
              <a:rPr lang="en-US" sz="2000" dirty="0"/>
              <a:t> for regression problems, </a:t>
            </a:r>
            <a:r>
              <a:rPr lang="en-US" sz="2000" dirty="0" err="1"/>
              <a:t>reg:logistic</a:t>
            </a:r>
            <a:r>
              <a:rPr lang="en-US" sz="2000" dirty="0"/>
              <a:t> for classification problems with only decision, </a:t>
            </a:r>
            <a:r>
              <a:rPr lang="en-US" sz="2000" dirty="0" err="1"/>
              <a:t>binary:logistic</a:t>
            </a:r>
            <a:r>
              <a:rPr lang="en-US" sz="2000" dirty="0"/>
              <a:t> for classification problems with probability</a:t>
            </a:r>
            <a:r>
              <a:rPr lang="en-US" sz="2000" dirty="0" smtClean="0"/>
              <a:t>.</a:t>
            </a:r>
          </a:p>
        </p:txBody>
      </p:sp>
    </p:spTree>
    <p:extLst>
      <p:ext uri="{BB962C8B-B14F-4D97-AF65-F5344CB8AC3E}">
        <p14:creationId xmlns:p14="http://schemas.microsoft.com/office/powerpoint/2010/main" val="31543841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sp>
        <p:nvSpPr>
          <p:cNvPr id="2" name="TextBox 1"/>
          <p:cNvSpPr txBox="1"/>
          <p:nvPr/>
        </p:nvSpPr>
        <p:spPr>
          <a:xfrm>
            <a:off x="1151708" y="533401"/>
            <a:ext cx="10659292" cy="5262979"/>
          </a:xfrm>
          <a:prstGeom prst="rect">
            <a:avLst/>
          </a:prstGeom>
          <a:noFill/>
        </p:spPr>
        <p:txBody>
          <a:bodyPr wrap="square" rtlCol="0">
            <a:spAutoFit/>
          </a:bodyPr>
          <a:lstStyle/>
          <a:p>
            <a:r>
              <a:rPr lang="en-US" sz="2400" dirty="0" err="1"/>
              <a:t>XGBoost</a:t>
            </a:r>
            <a:r>
              <a:rPr lang="en-US" sz="2400" dirty="0"/>
              <a:t> also supports </a:t>
            </a:r>
            <a:r>
              <a:rPr lang="en-US" sz="2400" b="1" dirty="0"/>
              <a:t>regularization parameters </a:t>
            </a:r>
            <a:r>
              <a:rPr lang="en-US" sz="2400" dirty="0"/>
              <a:t>to penalize models as they become more complex and reduce them to simple </a:t>
            </a:r>
            <a:r>
              <a:rPr lang="en-US" sz="2400" dirty="0" smtClean="0"/>
              <a:t>models.</a:t>
            </a:r>
          </a:p>
          <a:p>
            <a:endParaRPr lang="en-US" sz="2400" dirty="0"/>
          </a:p>
          <a:p>
            <a:pPr marL="342900" indent="-342900">
              <a:buFont typeface="Arial" pitchFamily="34" charset="0"/>
              <a:buChar char="•"/>
            </a:pPr>
            <a:r>
              <a:rPr lang="en-US" sz="2400" b="1" dirty="0"/>
              <a:t>gamma: </a:t>
            </a:r>
            <a:r>
              <a:rPr lang="en-US" sz="2400" dirty="0"/>
              <a:t>controls whether a given node will split based on the expected reduction in loss after the split. A higher value leads to fewer splits. Supported only for tree-based learners</a:t>
            </a:r>
            <a:r>
              <a:rPr lang="en-US" sz="2400" dirty="0" smtClean="0"/>
              <a:t>.</a:t>
            </a:r>
          </a:p>
          <a:p>
            <a:pPr marL="342900" indent="-342900">
              <a:buFont typeface="Arial" pitchFamily="34" charset="0"/>
              <a:buChar char="•"/>
            </a:pPr>
            <a:endParaRPr lang="en-US" sz="2400" dirty="0"/>
          </a:p>
          <a:p>
            <a:pPr marL="342900" indent="-342900">
              <a:buFont typeface="Arial" pitchFamily="34" charset="0"/>
              <a:buChar char="•"/>
            </a:pPr>
            <a:r>
              <a:rPr lang="en-US" sz="2400" b="1" dirty="0"/>
              <a:t>alpha: </a:t>
            </a:r>
            <a:r>
              <a:rPr lang="en-US" sz="2400" dirty="0"/>
              <a:t>L1 regularization on leaf weights. A large value leads to more regularization</a:t>
            </a:r>
            <a:r>
              <a:rPr lang="en-US" sz="2400" dirty="0" smtClean="0"/>
              <a:t>.</a:t>
            </a:r>
          </a:p>
          <a:p>
            <a:pPr marL="342900" indent="-342900">
              <a:buFont typeface="Arial" pitchFamily="34" charset="0"/>
              <a:buChar char="•"/>
            </a:pPr>
            <a:endParaRPr lang="en-US" sz="2400" dirty="0"/>
          </a:p>
          <a:p>
            <a:pPr marL="342900" indent="-342900">
              <a:buFont typeface="Arial" pitchFamily="34" charset="0"/>
              <a:buChar char="•"/>
            </a:pPr>
            <a:r>
              <a:rPr lang="en-US" sz="2400" b="1" dirty="0"/>
              <a:t>lambda</a:t>
            </a:r>
            <a:r>
              <a:rPr lang="en-US" sz="2400" dirty="0"/>
              <a:t>: L2 regularization on leaf weights and is smoother than L1 regularization</a:t>
            </a:r>
            <a:r>
              <a:rPr lang="en-US" sz="2400" dirty="0" smtClean="0"/>
              <a:t>.</a:t>
            </a:r>
          </a:p>
          <a:p>
            <a:pPr marL="342900" indent="-342900">
              <a:buFont typeface="Arial" pitchFamily="34" charset="0"/>
              <a:buChar char="•"/>
            </a:pPr>
            <a:endParaRPr lang="en-US" sz="2400" dirty="0"/>
          </a:p>
          <a:p>
            <a:pPr marL="342900" indent="-342900">
              <a:buFont typeface="Arial" pitchFamily="34" charset="0"/>
              <a:buChar char="•"/>
            </a:pPr>
            <a:endParaRPr lang="en-US" sz="2400" dirty="0"/>
          </a:p>
        </p:txBody>
      </p:sp>
    </p:spTree>
    <p:extLst>
      <p:ext uri="{BB962C8B-B14F-4D97-AF65-F5344CB8AC3E}">
        <p14:creationId xmlns:p14="http://schemas.microsoft.com/office/powerpoint/2010/main" val="5007462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sp>
        <p:nvSpPr>
          <p:cNvPr id="2" name="TextBox 1"/>
          <p:cNvSpPr txBox="1"/>
          <p:nvPr/>
        </p:nvSpPr>
        <p:spPr>
          <a:xfrm>
            <a:off x="1151708" y="1828800"/>
            <a:ext cx="10659292" cy="3416320"/>
          </a:xfrm>
          <a:prstGeom prst="rect">
            <a:avLst/>
          </a:prstGeom>
          <a:noFill/>
        </p:spPr>
        <p:txBody>
          <a:bodyPr wrap="square" rtlCol="0">
            <a:spAutoFit/>
          </a:bodyPr>
          <a:lstStyle/>
          <a:p>
            <a:pPr marL="342900" indent="-342900">
              <a:buFont typeface="Arial" pitchFamily="34" charset="0"/>
              <a:buChar char="•"/>
            </a:pPr>
            <a:r>
              <a:rPr lang="en-US" sz="2400" dirty="0"/>
              <a:t>You are using trees as your base learners, you can also use </a:t>
            </a:r>
            <a:r>
              <a:rPr lang="en-US" sz="2400" dirty="0" err="1"/>
              <a:t>XGBoost's</a:t>
            </a:r>
            <a:r>
              <a:rPr lang="en-US" sz="2400" dirty="0"/>
              <a:t> relatively less popular linear base learners and one other tree learner known as dart. </a:t>
            </a:r>
            <a:endParaRPr lang="en-US" sz="2400" dirty="0" smtClean="0"/>
          </a:p>
          <a:p>
            <a:pPr marL="342900" indent="-342900">
              <a:buFont typeface="Arial" pitchFamily="34" charset="0"/>
              <a:buChar char="•"/>
            </a:pPr>
            <a:endParaRPr lang="en-US" sz="2400" dirty="0"/>
          </a:p>
          <a:p>
            <a:pPr marL="342900" indent="-342900">
              <a:buFont typeface="Arial" pitchFamily="34" charset="0"/>
              <a:buChar char="•"/>
            </a:pPr>
            <a:r>
              <a:rPr lang="en-US" sz="2400" dirty="0"/>
              <a:t>booster [default= </a:t>
            </a:r>
            <a:r>
              <a:rPr lang="en-US" sz="2400" dirty="0" err="1"/>
              <a:t>gbtree</a:t>
            </a:r>
            <a:r>
              <a:rPr lang="en-US" sz="2400" dirty="0"/>
              <a:t> ]</a:t>
            </a:r>
          </a:p>
          <a:p>
            <a:pPr marL="342900" indent="-342900">
              <a:buFont typeface="Arial" pitchFamily="34" charset="0"/>
              <a:buChar char="•"/>
            </a:pPr>
            <a:r>
              <a:rPr lang="en-US" sz="2400" dirty="0"/>
              <a:t>Which booster to use. Can be </a:t>
            </a:r>
            <a:r>
              <a:rPr lang="en-US" sz="2400" dirty="0" err="1"/>
              <a:t>gbtree</a:t>
            </a:r>
            <a:r>
              <a:rPr lang="en-US" sz="2400" dirty="0"/>
              <a:t>, </a:t>
            </a:r>
            <a:r>
              <a:rPr lang="en-US" sz="2400" dirty="0" err="1"/>
              <a:t>gblinear</a:t>
            </a:r>
            <a:r>
              <a:rPr lang="en-US" sz="2400" dirty="0"/>
              <a:t> or dart; </a:t>
            </a:r>
            <a:r>
              <a:rPr lang="en-US" sz="2400" dirty="0" err="1"/>
              <a:t>gbtree</a:t>
            </a:r>
            <a:r>
              <a:rPr lang="en-US" sz="2400" dirty="0"/>
              <a:t> and dart use tree based models while </a:t>
            </a:r>
            <a:r>
              <a:rPr lang="en-US" sz="2400" dirty="0" err="1"/>
              <a:t>gblinear</a:t>
            </a:r>
            <a:r>
              <a:rPr lang="en-US" sz="2400" dirty="0"/>
              <a:t> uses linear functions.</a:t>
            </a:r>
          </a:p>
          <a:p>
            <a:pPr marL="342900" indent="-342900">
              <a:buFont typeface="Arial" pitchFamily="34" charset="0"/>
              <a:buChar char="•"/>
            </a:pPr>
            <a:endParaRPr lang="en-US" sz="2400" dirty="0"/>
          </a:p>
          <a:p>
            <a:pPr marL="342900" indent="-342900">
              <a:buFont typeface="Arial" pitchFamily="34" charset="0"/>
              <a:buChar char="•"/>
            </a:pPr>
            <a:endParaRPr lang="en-US" sz="2400" dirty="0"/>
          </a:p>
        </p:txBody>
      </p:sp>
    </p:spTree>
    <p:extLst>
      <p:ext uri="{BB962C8B-B14F-4D97-AF65-F5344CB8AC3E}">
        <p14:creationId xmlns:p14="http://schemas.microsoft.com/office/powerpoint/2010/main" val="32926488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sp>
        <p:nvSpPr>
          <p:cNvPr id="2" name="TextBox 1"/>
          <p:cNvSpPr txBox="1"/>
          <p:nvPr/>
        </p:nvSpPr>
        <p:spPr>
          <a:xfrm>
            <a:off x="1151708" y="1828800"/>
            <a:ext cx="10659292" cy="830997"/>
          </a:xfrm>
          <a:prstGeom prst="rect">
            <a:avLst/>
          </a:prstGeom>
          <a:noFill/>
        </p:spPr>
        <p:txBody>
          <a:bodyPr wrap="square" rtlCol="0">
            <a:spAutoFit/>
          </a:bodyPr>
          <a:lstStyle/>
          <a:p>
            <a:pPr marL="342900" indent="-342900">
              <a:buFont typeface="Arial" pitchFamily="34" charset="0"/>
              <a:buChar char="•"/>
            </a:pPr>
            <a:r>
              <a:rPr lang="en-US" sz="2400" dirty="0"/>
              <a:t>pip install </a:t>
            </a:r>
            <a:r>
              <a:rPr lang="en-US" sz="2400" dirty="0" err="1"/>
              <a:t>xgboost</a:t>
            </a:r>
            <a:r>
              <a:rPr lang="en-US" sz="2400" dirty="0"/>
              <a:t> </a:t>
            </a:r>
          </a:p>
          <a:p>
            <a:pPr marL="342900" indent="-342900">
              <a:buFont typeface="Arial" pitchFamily="34" charset="0"/>
              <a:buChar char="•"/>
            </a:pPr>
            <a:endParaRPr lang="en-US" sz="2400" dirty="0"/>
          </a:p>
        </p:txBody>
      </p:sp>
    </p:spTree>
    <p:extLst>
      <p:ext uri="{BB962C8B-B14F-4D97-AF65-F5344CB8AC3E}">
        <p14:creationId xmlns:p14="http://schemas.microsoft.com/office/powerpoint/2010/main" val="1456377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33700" y="2438400"/>
            <a:ext cx="6477000" cy="2123658"/>
          </a:xfrm>
          <a:prstGeom prst="rect">
            <a:avLst/>
          </a:prstGeom>
          <a:noFill/>
        </p:spPr>
        <p:txBody>
          <a:bodyPr wrap="square" rtlCol="0">
            <a:spAutoFit/>
          </a:bodyPr>
          <a:lstStyle/>
          <a:p>
            <a:r>
              <a:rPr lang="en-US" sz="4400" b="1" dirty="0" smtClean="0">
                <a:solidFill>
                  <a:srgbClr val="0070C0"/>
                </a:solidFill>
              </a:rPr>
              <a:t>       ADA </a:t>
            </a:r>
            <a:r>
              <a:rPr lang="en-US" sz="4400" b="1" dirty="0" smtClean="0">
                <a:solidFill>
                  <a:srgbClr val="0070C0"/>
                </a:solidFill>
              </a:rPr>
              <a:t>Boost </a:t>
            </a:r>
            <a:endParaRPr lang="en-US" sz="4400" b="1" dirty="0" smtClean="0">
              <a:solidFill>
                <a:srgbClr val="0070C0"/>
              </a:solidFill>
            </a:endParaRPr>
          </a:p>
          <a:p>
            <a:r>
              <a:rPr lang="en-US" sz="4400" b="1" dirty="0" smtClean="0">
                <a:solidFill>
                  <a:srgbClr val="0070C0"/>
                </a:solidFill>
              </a:rPr>
              <a:t>     </a:t>
            </a:r>
            <a:r>
              <a:rPr lang="en-US" sz="3200" b="1" dirty="0" smtClean="0">
                <a:solidFill>
                  <a:srgbClr val="0070C0"/>
                </a:solidFill>
              </a:rPr>
              <a:t>Adaptive </a:t>
            </a:r>
            <a:r>
              <a:rPr lang="en-US" sz="3200" b="1" dirty="0" smtClean="0">
                <a:solidFill>
                  <a:srgbClr val="0070C0"/>
                </a:solidFill>
              </a:rPr>
              <a:t>Boosting</a:t>
            </a:r>
          </a:p>
          <a:p>
            <a:endParaRPr lang="en-US" sz="4400" b="1" dirty="0">
              <a:solidFill>
                <a:srgbClr val="0070C0"/>
              </a:solidFill>
            </a:endParaRPr>
          </a:p>
        </p:txBody>
      </p:sp>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3"/>
          <a:stretch/>
        </p:blipFill>
        <p:spPr>
          <a:xfrm>
            <a:off x="10820400" y="152401"/>
            <a:ext cx="1219200" cy="381000"/>
          </a:xfrm>
          <a:prstGeom prst="rect">
            <a:avLst/>
          </a:prstGeom>
          <a:ln>
            <a:noFill/>
          </a:ln>
        </p:spPr>
      </p:pic>
    </p:spTree>
    <p:extLst>
      <p:ext uri="{BB962C8B-B14F-4D97-AF65-F5344CB8AC3E}">
        <p14:creationId xmlns:p14="http://schemas.microsoft.com/office/powerpoint/2010/main" val="1916388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400" y="539889"/>
            <a:ext cx="11277600" cy="5632311"/>
          </a:xfrm>
          <a:prstGeom prst="rect">
            <a:avLst/>
          </a:prstGeom>
          <a:noFill/>
        </p:spPr>
        <p:txBody>
          <a:bodyPr wrap="square" rtlCol="0">
            <a:spAutoFit/>
          </a:bodyPr>
          <a:lstStyle/>
          <a:p>
            <a:pPr marL="342900" indent="-342900">
              <a:buFont typeface="Wingdings" pitchFamily="2" charset="2"/>
              <a:buChar char="q"/>
            </a:pPr>
            <a:r>
              <a:rPr lang="en-US" sz="2400" dirty="0" smtClean="0"/>
              <a:t>First </a:t>
            </a:r>
            <a:r>
              <a:rPr lang="en-US" sz="2400" dirty="0"/>
              <a:t>practical boosting algorithm proposed by Freund and </a:t>
            </a:r>
            <a:r>
              <a:rPr lang="en-US" sz="2400" dirty="0" err="1"/>
              <a:t>Schapire</a:t>
            </a:r>
            <a:r>
              <a:rPr lang="en-US" sz="2400" dirty="0"/>
              <a:t> in 1996. </a:t>
            </a:r>
            <a:r>
              <a:rPr lang="en-US" sz="2400" b="1" dirty="0"/>
              <a:t>It focuses on classification problems and aims to convert a set of weak classifiers into a strong </a:t>
            </a:r>
            <a:r>
              <a:rPr lang="en-US" sz="2400" b="1" dirty="0" smtClean="0"/>
              <a:t>one</a:t>
            </a:r>
            <a:endParaRPr lang="en-US" sz="2400" b="1" dirty="0"/>
          </a:p>
          <a:p>
            <a:endParaRPr lang="en-US" sz="2400" b="1" dirty="0" smtClean="0"/>
          </a:p>
          <a:p>
            <a:pPr marL="342900" indent="-342900">
              <a:buFont typeface="Wingdings" pitchFamily="2" charset="2"/>
              <a:buChar char="q"/>
            </a:pPr>
            <a:r>
              <a:rPr lang="en-US" sz="2400" dirty="0" smtClean="0"/>
              <a:t>A single algorithm may classify the objects poorly. But if we combine multiple classifiers with selection of training set at every iteration and assigning right amount of weight in final voting, we can have good accuracy score for overall classifier.</a:t>
            </a:r>
          </a:p>
          <a:p>
            <a:endParaRPr lang="en-US" sz="2400" dirty="0"/>
          </a:p>
          <a:p>
            <a:pPr marL="342900" indent="-342900">
              <a:buFont typeface="Wingdings" pitchFamily="2" charset="2"/>
              <a:buChar char="q"/>
            </a:pPr>
            <a:r>
              <a:rPr lang="en-US" sz="2400" dirty="0" smtClean="0"/>
              <a:t>Any </a:t>
            </a:r>
            <a:r>
              <a:rPr lang="en-US" sz="2400" dirty="0"/>
              <a:t>machine learning algorithm can be used as base classifier if it accepts weights on the training </a:t>
            </a:r>
            <a:r>
              <a:rPr lang="en-US" sz="2400" dirty="0" smtClean="0"/>
              <a:t>set. </a:t>
            </a:r>
            <a:r>
              <a:rPr lang="en-US" sz="2400" dirty="0" err="1" smtClean="0"/>
              <a:t>AdaBoost</a:t>
            </a:r>
            <a:r>
              <a:rPr lang="en-US" sz="2400" dirty="0" smtClean="0"/>
              <a:t> </a:t>
            </a:r>
            <a:r>
              <a:rPr lang="en-US" sz="2400" dirty="0"/>
              <a:t>uses </a:t>
            </a:r>
            <a:r>
              <a:rPr lang="en-US" sz="2400" b="1" dirty="0"/>
              <a:t>Decision Tree Classifier as default </a:t>
            </a:r>
            <a:r>
              <a:rPr lang="en-US" sz="2400" b="1" dirty="0" smtClean="0"/>
              <a:t>Classifier</a:t>
            </a:r>
            <a:r>
              <a:rPr lang="en-US" sz="2400" dirty="0" smtClean="0"/>
              <a:t>. Support </a:t>
            </a:r>
            <a:r>
              <a:rPr lang="en-US" sz="2400" dirty="0"/>
              <a:t>Vector </a:t>
            </a:r>
            <a:r>
              <a:rPr lang="en-US" sz="2400" dirty="0" smtClean="0"/>
              <a:t>Classifier can also be used.</a:t>
            </a:r>
          </a:p>
          <a:p>
            <a:pPr marL="342900" indent="-342900">
              <a:buFont typeface="Wingdings" pitchFamily="2" charset="2"/>
              <a:buChar char="q"/>
            </a:pPr>
            <a:endParaRPr lang="en-US" sz="2400" dirty="0"/>
          </a:p>
          <a:p>
            <a:pPr marL="342900" indent="-342900">
              <a:buFont typeface="Wingdings" pitchFamily="2" charset="2"/>
              <a:buChar char="q"/>
            </a:pPr>
            <a:r>
              <a:rPr lang="en-US" sz="2400" dirty="0" err="1"/>
              <a:t>AdaBoost</a:t>
            </a:r>
            <a:r>
              <a:rPr lang="en-US" sz="2400" dirty="0"/>
              <a:t> can be used both for classification and regression </a:t>
            </a:r>
            <a:r>
              <a:rPr lang="en-US" sz="2400" dirty="0" smtClean="0"/>
              <a:t>problems : </a:t>
            </a:r>
            <a:r>
              <a:rPr lang="en-US" sz="2400" dirty="0" err="1" smtClean="0">
                <a:hlinkClick r:id="rId3" tooltip="sklearn.ensemble.AdaBoostClassifier"/>
              </a:rPr>
              <a:t>AdaBoostClassifier</a:t>
            </a:r>
            <a:r>
              <a:rPr lang="en-US" sz="2400" dirty="0" smtClean="0"/>
              <a:t> and </a:t>
            </a:r>
            <a:r>
              <a:rPr lang="en-US" sz="2400" dirty="0" err="1">
                <a:hlinkClick r:id="rId4" tooltip="sklearn.ensemble.AdaBoostRegressor"/>
              </a:rPr>
              <a:t>AdaBoostRegressor</a:t>
            </a:r>
            <a:endParaRPr lang="en-US" sz="2400" dirty="0"/>
          </a:p>
        </p:txBody>
      </p:sp>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5"/>
          <a:stretch/>
        </p:blipFill>
        <p:spPr>
          <a:xfrm>
            <a:off x="10820400" y="152401"/>
            <a:ext cx="1219200" cy="381000"/>
          </a:xfrm>
          <a:prstGeom prst="rect">
            <a:avLst/>
          </a:prstGeom>
          <a:ln>
            <a:noFill/>
          </a:ln>
        </p:spPr>
      </p:pic>
    </p:spTree>
    <p:extLst>
      <p:ext uri="{BB962C8B-B14F-4D97-AF65-F5344CB8AC3E}">
        <p14:creationId xmlns:p14="http://schemas.microsoft.com/office/powerpoint/2010/main" val="2943834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0" y="1447800"/>
            <a:ext cx="11277600" cy="4524315"/>
          </a:xfrm>
          <a:prstGeom prst="rect">
            <a:avLst/>
          </a:prstGeom>
          <a:noFill/>
        </p:spPr>
        <p:txBody>
          <a:bodyPr wrap="square" rtlCol="0">
            <a:spAutoFit/>
          </a:bodyPr>
          <a:lstStyle/>
          <a:p>
            <a:r>
              <a:rPr lang="en-US" sz="2400" b="1" dirty="0" smtClean="0"/>
              <a:t>Loss Function</a:t>
            </a:r>
          </a:p>
          <a:p>
            <a:endParaRPr lang="en-US" sz="2400" b="1" dirty="0"/>
          </a:p>
          <a:p>
            <a:pPr marL="342900" indent="-342900">
              <a:buFont typeface="Wingdings" pitchFamily="2" charset="2"/>
              <a:buChar char="Ø"/>
            </a:pPr>
            <a:r>
              <a:rPr lang="en-US" sz="2400" dirty="0"/>
              <a:t>The loss function used depends on the type of problem being solved</a:t>
            </a:r>
            <a:r>
              <a:rPr lang="en-US" sz="2400" dirty="0" smtClean="0"/>
              <a:t>.</a:t>
            </a:r>
          </a:p>
          <a:p>
            <a:pPr marL="342900" indent="-342900">
              <a:buFont typeface="Wingdings" pitchFamily="2" charset="2"/>
              <a:buChar char="Ø"/>
            </a:pPr>
            <a:endParaRPr lang="en-US" sz="2400" dirty="0"/>
          </a:p>
          <a:p>
            <a:pPr marL="342900" indent="-342900">
              <a:buFont typeface="Wingdings" pitchFamily="2" charset="2"/>
              <a:buChar char="Ø"/>
            </a:pPr>
            <a:r>
              <a:rPr lang="en-US" sz="2400" dirty="0"/>
              <a:t>It must be differentiable, but many standard loss functions are supported and you can define your own</a:t>
            </a:r>
            <a:r>
              <a:rPr lang="en-US" sz="2400" dirty="0" smtClean="0"/>
              <a:t>.</a:t>
            </a:r>
          </a:p>
          <a:p>
            <a:pPr marL="342900" indent="-342900">
              <a:buFont typeface="Wingdings" pitchFamily="2" charset="2"/>
              <a:buChar char="Ø"/>
            </a:pPr>
            <a:endParaRPr lang="en-US" sz="2400" dirty="0"/>
          </a:p>
          <a:p>
            <a:pPr marL="342900" indent="-342900">
              <a:buFont typeface="Wingdings" pitchFamily="2" charset="2"/>
              <a:buChar char="Ø"/>
            </a:pPr>
            <a:r>
              <a:rPr lang="en-US" sz="2400" dirty="0"/>
              <a:t>For example, regression may use a squared error and classification may use logarithmic loss</a:t>
            </a:r>
            <a:r>
              <a:rPr lang="en-US" sz="2400" dirty="0" smtClean="0"/>
              <a:t>.</a:t>
            </a:r>
          </a:p>
          <a:p>
            <a:pPr marL="342900" indent="-342900">
              <a:buFont typeface="Wingdings" pitchFamily="2" charset="2"/>
              <a:buChar char="Ø"/>
            </a:pPr>
            <a:endParaRPr lang="en-US" sz="2400" dirty="0" smtClean="0"/>
          </a:p>
          <a:p>
            <a:pPr marL="342900" indent="-342900">
              <a:buFont typeface="Wingdings" pitchFamily="2" charset="2"/>
              <a:buChar char="Ø"/>
            </a:pPr>
            <a:r>
              <a:rPr lang="en-US" sz="2400" b="1" dirty="0" smtClean="0"/>
              <a:t>gradient</a:t>
            </a:r>
            <a:r>
              <a:rPr lang="en-US" sz="2400" dirty="0" smtClean="0"/>
              <a:t> </a:t>
            </a:r>
            <a:r>
              <a:rPr lang="en-US" sz="2400" dirty="0"/>
              <a:t>is used to minimize a </a:t>
            </a:r>
            <a:r>
              <a:rPr lang="en-US" sz="2400" b="1" dirty="0"/>
              <a:t>loss function</a:t>
            </a:r>
            <a:endParaRPr lang="en-US" sz="2400" dirty="0"/>
          </a:p>
          <a:p>
            <a:endParaRPr lang="en-US" sz="2400" dirty="0"/>
          </a:p>
        </p:txBody>
      </p:sp>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3"/>
          <a:stretch/>
        </p:blipFill>
        <p:spPr>
          <a:xfrm>
            <a:off x="10820400" y="152401"/>
            <a:ext cx="1219200" cy="381000"/>
          </a:xfrm>
          <a:prstGeom prst="rect">
            <a:avLst/>
          </a:prstGeom>
          <a:ln>
            <a:noFill/>
          </a:ln>
        </p:spPr>
      </p:pic>
    </p:spTree>
    <p:extLst>
      <p:ext uri="{BB962C8B-B14F-4D97-AF65-F5344CB8AC3E}">
        <p14:creationId xmlns:p14="http://schemas.microsoft.com/office/powerpoint/2010/main" val="2026843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0" y="1447800"/>
            <a:ext cx="11277600" cy="3785652"/>
          </a:xfrm>
          <a:prstGeom prst="rect">
            <a:avLst/>
          </a:prstGeom>
          <a:noFill/>
        </p:spPr>
        <p:txBody>
          <a:bodyPr wrap="square" rtlCol="0">
            <a:spAutoFit/>
          </a:bodyPr>
          <a:lstStyle/>
          <a:p>
            <a:r>
              <a:rPr lang="en-US" sz="2400" b="1" dirty="0"/>
              <a:t>Weak </a:t>
            </a:r>
            <a:r>
              <a:rPr lang="en-US" sz="2400" b="1" dirty="0" smtClean="0"/>
              <a:t>Learner</a:t>
            </a:r>
          </a:p>
          <a:p>
            <a:endParaRPr lang="en-US" sz="2400" b="1" dirty="0"/>
          </a:p>
          <a:p>
            <a:pPr marL="342900" indent="-342900">
              <a:buFont typeface="Wingdings" pitchFamily="2" charset="2"/>
              <a:buChar char="Ø"/>
            </a:pPr>
            <a:r>
              <a:rPr lang="en-US" sz="2400" dirty="0"/>
              <a:t>Decision trees are used as the weak learner in gradient boosting</a:t>
            </a:r>
            <a:r>
              <a:rPr lang="en-US" sz="2400" dirty="0" smtClean="0"/>
              <a:t>.</a:t>
            </a:r>
          </a:p>
          <a:p>
            <a:pPr marL="342900" indent="-342900">
              <a:buFont typeface="Wingdings" pitchFamily="2" charset="2"/>
              <a:buChar char="Ø"/>
            </a:pPr>
            <a:endParaRPr lang="en-US" sz="2400" dirty="0"/>
          </a:p>
          <a:p>
            <a:pPr marL="342900" indent="-342900">
              <a:buFont typeface="Wingdings" pitchFamily="2" charset="2"/>
              <a:buChar char="Ø"/>
            </a:pPr>
            <a:r>
              <a:rPr lang="en-US" sz="2400" dirty="0"/>
              <a:t>Specifically </a:t>
            </a:r>
            <a:r>
              <a:rPr lang="en-US" sz="2400" b="1" dirty="0"/>
              <a:t>regression trees </a:t>
            </a:r>
            <a:r>
              <a:rPr lang="en-US" sz="2400" dirty="0"/>
              <a:t>are used that output real values for splits and whose output can be added together, allowing subsequent models outputs to be added and “correct” the residuals in the predictions</a:t>
            </a:r>
            <a:r>
              <a:rPr lang="en-US" sz="2400" dirty="0" smtClean="0"/>
              <a:t>.</a:t>
            </a:r>
          </a:p>
          <a:p>
            <a:pPr marL="342900" indent="-342900">
              <a:buFont typeface="Wingdings" pitchFamily="2" charset="2"/>
              <a:buChar char="Ø"/>
            </a:pPr>
            <a:endParaRPr lang="en-US" sz="2400" dirty="0"/>
          </a:p>
          <a:p>
            <a:pPr marL="342900" indent="-342900">
              <a:buFont typeface="Wingdings" pitchFamily="2" charset="2"/>
              <a:buChar char="Ø"/>
            </a:pPr>
            <a:r>
              <a:rPr lang="en-US" sz="2400" dirty="0"/>
              <a:t>Trees are constructed in a greedy manner, choosing the best split points based on purity scores like </a:t>
            </a:r>
            <a:r>
              <a:rPr lang="en-US" sz="2400" dirty="0" err="1" smtClean="0"/>
              <a:t>Gini</a:t>
            </a:r>
            <a:r>
              <a:rPr lang="en-US" sz="2400" dirty="0" smtClean="0"/>
              <a:t> index </a:t>
            </a:r>
            <a:r>
              <a:rPr lang="en-US" sz="2400" dirty="0"/>
              <a:t>or </a:t>
            </a:r>
            <a:r>
              <a:rPr lang="en-US" sz="2400" dirty="0" smtClean="0"/>
              <a:t>Information gain to </a:t>
            </a:r>
            <a:r>
              <a:rPr lang="en-US" sz="2400" dirty="0"/>
              <a:t>minimize the loss.</a:t>
            </a:r>
          </a:p>
        </p:txBody>
      </p:sp>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3"/>
          <a:stretch/>
        </p:blipFill>
        <p:spPr>
          <a:xfrm>
            <a:off x="10820400" y="152401"/>
            <a:ext cx="1219200" cy="381000"/>
          </a:xfrm>
          <a:prstGeom prst="rect">
            <a:avLst/>
          </a:prstGeom>
          <a:ln>
            <a:noFill/>
          </a:ln>
        </p:spPr>
      </p:pic>
    </p:spTree>
    <p:extLst>
      <p:ext uri="{BB962C8B-B14F-4D97-AF65-F5344CB8AC3E}">
        <p14:creationId xmlns:p14="http://schemas.microsoft.com/office/powerpoint/2010/main" val="3935721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0" y="1447800"/>
            <a:ext cx="11277600" cy="3046988"/>
          </a:xfrm>
          <a:prstGeom prst="rect">
            <a:avLst/>
          </a:prstGeom>
          <a:noFill/>
        </p:spPr>
        <p:txBody>
          <a:bodyPr wrap="square" rtlCol="0">
            <a:spAutoFit/>
          </a:bodyPr>
          <a:lstStyle/>
          <a:p>
            <a:r>
              <a:rPr lang="en-US" sz="2400" b="1" dirty="0" smtClean="0"/>
              <a:t>Additive </a:t>
            </a:r>
            <a:r>
              <a:rPr lang="en-US" sz="2400" b="1" dirty="0"/>
              <a:t>Model</a:t>
            </a:r>
          </a:p>
          <a:p>
            <a:endParaRPr lang="en-US" sz="2400" dirty="0" smtClean="0"/>
          </a:p>
          <a:p>
            <a:r>
              <a:rPr lang="en-US" sz="2400" dirty="0" smtClean="0"/>
              <a:t>.</a:t>
            </a:r>
            <a:endParaRPr lang="en-US" sz="2400" dirty="0"/>
          </a:p>
          <a:p>
            <a:pPr marL="342900" indent="-342900">
              <a:buFont typeface="Wingdings" pitchFamily="2" charset="2"/>
              <a:buChar char="Ø"/>
            </a:pPr>
            <a:r>
              <a:rPr lang="en-US" sz="2400" dirty="0" smtClean="0"/>
              <a:t>Trees </a:t>
            </a:r>
            <a:r>
              <a:rPr lang="en-US" sz="2400" dirty="0"/>
              <a:t>are added one at a time, and existing trees in the model are not </a:t>
            </a:r>
            <a:r>
              <a:rPr lang="en-US" sz="2400" dirty="0" smtClean="0"/>
              <a:t>changed</a:t>
            </a:r>
          </a:p>
          <a:p>
            <a:pPr marL="342900" indent="-342900">
              <a:buFont typeface="Wingdings" pitchFamily="2" charset="2"/>
              <a:buChar char="Ø"/>
            </a:pPr>
            <a:endParaRPr lang="en-US" sz="2400" dirty="0" smtClean="0"/>
          </a:p>
          <a:p>
            <a:pPr marL="342900" indent="-342900">
              <a:buFont typeface="Wingdings" pitchFamily="2" charset="2"/>
              <a:buChar char="Ø"/>
            </a:pPr>
            <a:r>
              <a:rPr lang="en-US" sz="2400" dirty="0"/>
              <a:t>A gradient descent procedure is used to minimize the loss when adding trees.</a:t>
            </a:r>
          </a:p>
          <a:p>
            <a:pPr marL="342900" indent="-342900">
              <a:buFont typeface="Wingdings" pitchFamily="2" charset="2"/>
              <a:buChar char="Ø"/>
            </a:pPr>
            <a:endParaRPr lang="en-US" sz="2400" dirty="0" smtClean="0"/>
          </a:p>
          <a:p>
            <a:endParaRPr lang="en-US" sz="2400" dirty="0"/>
          </a:p>
        </p:txBody>
      </p:sp>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3"/>
          <a:stretch/>
        </p:blipFill>
        <p:spPr>
          <a:xfrm>
            <a:off x="10820400" y="152401"/>
            <a:ext cx="1219200" cy="381000"/>
          </a:xfrm>
          <a:prstGeom prst="rect">
            <a:avLst/>
          </a:prstGeom>
          <a:ln>
            <a:noFill/>
          </a:ln>
        </p:spPr>
      </p:pic>
    </p:spTree>
    <p:extLst>
      <p:ext uri="{BB962C8B-B14F-4D97-AF65-F5344CB8AC3E}">
        <p14:creationId xmlns:p14="http://schemas.microsoft.com/office/powerpoint/2010/main" val="3522574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3"/>
          <a:stretch/>
        </p:blipFill>
        <p:spPr>
          <a:xfrm>
            <a:off x="10820400" y="152401"/>
            <a:ext cx="1219200" cy="381000"/>
          </a:xfrm>
          <a:prstGeom prst="rect">
            <a:avLst/>
          </a:prstGeom>
          <a:ln>
            <a:noFill/>
          </a:ln>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2273" y="2909887"/>
            <a:ext cx="3945949"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66800"/>
            <a:ext cx="3865147" cy="340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2655" y="1447800"/>
            <a:ext cx="3614545" cy="3824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1786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28700" y="761999"/>
            <a:ext cx="10287000" cy="5632311"/>
          </a:xfrm>
          <a:prstGeom prst="rect">
            <a:avLst/>
          </a:prstGeom>
          <a:noFill/>
        </p:spPr>
        <p:txBody>
          <a:bodyPr wrap="square" rtlCol="0">
            <a:spAutoFit/>
          </a:bodyPr>
          <a:lstStyle/>
          <a:p>
            <a:r>
              <a:rPr lang="en-US" sz="2800" b="1" dirty="0">
                <a:latin typeface="Cambria" pitchFamily="18" charset="0"/>
              </a:rPr>
              <a:t>How do we select the training set</a:t>
            </a:r>
            <a:r>
              <a:rPr lang="en-US" sz="2800" b="1" dirty="0" smtClean="0">
                <a:latin typeface="Cambria" pitchFamily="18" charset="0"/>
              </a:rPr>
              <a:t>?</a:t>
            </a:r>
            <a:endParaRPr lang="en-US" sz="2400" b="1" dirty="0" smtClean="0">
              <a:latin typeface="Cambria" pitchFamily="18" charset="0"/>
            </a:endParaRPr>
          </a:p>
          <a:p>
            <a:endParaRPr lang="en-US" sz="2400" b="1" dirty="0">
              <a:latin typeface="Cambria" pitchFamily="18" charset="0"/>
            </a:endParaRPr>
          </a:p>
          <a:p>
            <a:pPr marL="342900" indent="-342900">
              <a:buFont typeface="Arial" pitchFamily="34" charset="0"/>
              <a:buChar char="•"/>
            </a:pPr>
            <a:r>
              <a:rPr lang="en-US" sz="2800" dirty="0">
                <a:latin typeface="Cambria" pitchFamily="18" charset="0"/>
              </a:rPr>
              <a:t>Each weak classifier is trained using a </a:t>
            </a:r>
            <a:r>
              <a:rPr lang="en-US" sz="2800" b="1" i="1" dirty="0">
                <a:latin typeface="Cambria" pitchFamily="18" charset="0"/>
              </a:rPr>
              <a:t>random subset</a:t>
            </a:r>
            <a:r>
              <a:rPr lang="en-US" sz="2800" dirty="0">
                <a:latin typeface="Cambria" pitchFamily="18" charset="0"/>
              </a:rPr>
              <a:t> of overall training set.</a:t>
            </a:r>
          </a:p>
          <a:p>
            <a:pPr marL="342900" indent="-342900">
              <a:buFont typeface="Arial" pitchFamily="34" charset="0"/>
              <a:buChar char="•"/>
            </a:pPr>
            <a:r>
              <a:rPr lang="en-US" sz="2800" dirty="0" smtClean="0">
                <a:latin typeface="Cambria" pitchFamily="18" charset="0"/>
              </a:rPr>
              <a:t>Random subset </a:t>
            </a:r>
            <a:r>
              <a:rPr lang="en-US" sz="2800" dirty="0">
                <a:latin typeface="Cambria" pitchFamily="18" charset="0"/>
              </a:rPr>
              <a:t>is not actually 100% </a:t>
            </a:r>
            <a:r>
              <a:rPr lang="en-US" sz="2800" dirty="0" smtClean="0">
                <a:latin typeface="Cambria" pitchFamily="18" charset="0"/>
              </a:rPr>
              <a:t>random. After </a:t>
            </a:r>
            <a:r>
              <a:rPr lang="en-US" sz="2800" dirty="0">
                <a:latin typeface="Cambria" pitchFamily="18" charset="0"/>
              </a:rPr>
              <a:t>training a classifier at any level, </a:t>
            </a:r>
            <a:r>
              <a:rPr lang="en-US" sz="2800" dirty="0" err="1">
                <a:latin typeface="Cambria" pitchFamily="18" charset="0"/>
              </a:rPr>
              <a:t>ada</a:t>
            </a:r>
            <a:r>
              <a:rPr lang="en-US" sz="2800" dirty="0">
                <a:latin typeface="Cambria" pitchFamily="18" charset="0"/>
              </a:rPr>
              <a:t>-boost </a:t>
            </a:r>
            <a:r>
              <a:rPr lang="en-US" sz="2800" b="1" dirty="0">
                <a:latin typeface="Cambria" pitchFamily="18" charset="0"/>
              </a:rPr>
              <a:t>assigns weight to each training item. </a:t>
            </a:r>
            <a:endParaRPr lang="en-US" sz="2800" b="1" dirty="0" smtClean="0">
              <a:latin typeface="Cambria" pitchFamily="18" charset="0"/>
            </a:endParaRPr>
          </a:p>
          <a:p>
            <a:pPr marL="342900" indent="-342900">
              <a:buFont typeface="Arial" pitchFamily="34" charset="0"/>
              <a:buChar char="•"/>
            </a:pPr>
            <a:r>
              <a:rPr lang="en-US" sz="2800" dirty="0" smtClean="0">
                <a:latin typeface="Cambria" pitchFamily="18" charset="0"/>
              </a:rPr>
              <a:t>Misclassified </a:t>
            </a:r>
            <a:r>
              <a:rPr lang="en-US" sz="2800" dirty="0">
                <a:latin typeface="Cambria" pitchFamily="18" charset="0"/>
              </a:rPr>
              <a:t>item is assigned higher weight so that it appears in the training subset of next classifier with higher probability.</a:t>
            </a:r>
          </a:p>
          <a:p>
            <a:pPr marL="342900" indent="-342900">
              <a:buFont typeface="Arial" pitchFamily="34" charset="0"/>
              <a:buChar char="•"/>
            </a:pPr>
            <a:r>
              <a:rPr lang="en-US" sz="2800" dirty="0">
                <a:latin typeface="Cambria" pitchFamily="18" charset="0"/>
              </a:rPr>
              <a:t>After each classifier is trained, the </a:t>
            </a:r>
            <a:r>
              <a:rPr lang="en-US" sz="2800" b="1" dirty="0">
                <a:latin typeface="Cambria" pitchFamily="18" charset="0"/>
              </a:rPr>
              <a:t>weight is assigned to the classifier </a:t>
            </a:r>
            <a:r>
              <a:rPr lang="en-US" sz="2800" dirty="0">
                <a:latin typeface="Cambria" pitchFamily="18" charset="0"/>
              </a:rPr>
              <a:t>as well based on accuracy. </a:t>
            </a:r>
            <a:endParaRPr lang="en-US" sz="2800" dirty="0" smtClean="0">
              <a:latin typeface="Cambria" pitchFamily="18" charset="0"/>
            </a:endParaRPr>
          </a:p>
          <a:p>
            <a:pPr marL="342900" indent="-342900">
              <a:buFont typeface="Arial" pitchFamily="34" charset="0"/>
              <a:buChar char="•"/>
            </a:pPr>
            <a:r>
              <a:rPr lang="en-US" sz="2800" dirty="0" smtClean="0">
                <a:latin typeface="Cambria" pitchFamily="18" charset="0"/>
              </a:rPr>
              <a:t>More </a:t>
            </a:r>
            <a:r>
              <a:rPr lang="en-US" sz="2800" dirty="0">
                <a:latin typeface="Cambria" pitchFamily="18" charset="0"/>
              </a:rPr>
              <a:t>accurate classifier is assigned higher weight so that it will have more impact in final outcome.</a:t>
            </a:r>
          </a:p>
        </p:txBody>
      </p:sp>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Cambria" pitchFamily="18"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Cambria" pitchFamily="18" charset="0"/>
            </a:endParaRPr>
          </a:p>
        </p:txBody>
      </p:sp>
      <p:pic>
        <p:nvPicPr>
          <p:cNvPr id="4" name="Picture 3"/>
          <p:cNvPicPr/>
          <p:nvPr/>
        </p:nvPicPr>
        <p:blipFill>
          <a:blip r:embed="rId3"/>
          <a:stretch/>
        </p:blipFill>
        <p:spPr>
          <a:xfrm>
            <a:off x="10820400" y="152401"/>
            <a:ext cx="1219200" cy="38100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19200" y="1905000"/>
            <a:ext cx="9448800" cy="2677656"/>
          </a:xfrm>
          <a:prstGeom prst="rect">
            <a:avLst/>
          </a:prstGeom>
          <a:noFill/>
        </p:spPr>
        <p:txBody>
          <a:bodyPr wrap="square" rtlCol="0">
            <a:spAutoFit/>
          </a:bodyPr>
          <a:lstStyle/>
          <a:p>
            <a:r>
              <a:rPr lang="en-US" sz="2400" b="1" dirty="0"/>
              <a:t>Bagging and </a:t>
            </a:r>
            <a:r>
              <a:rPr lang="en-US" sz="2400" b="1" dirty="0" smtClean="0"/>
              <a:t>Boosting</a:t>
            </a:r>
          </a:p>
          <a:p>
            <a:endParaRPr lang="en-US" sz="2400" dirty="0"/>
          </a:p>
          <a:p>
            <a:r>
              <a:rPr lang="en-US" sz="2400" dirty="0"/>
              <a:t>Bagging and Boosting are similar in that they are both </a:t>
            </a:r>
            <a:r>
              <a:rPr lang="en-US" sz="2400" b="1" i="1" dirty="0"/>
              <a:t>ensemble techniques</a:t>
            </a:r>
            <a:r>
              <a:rPr lang="en-US" sz="2400" dirty="0"/>
              <a:t>, where a set of weak learners are combined to create a strong learner that obtains better performance than a single one</a:t>
            </a:r>
            <a:r>
              <a:rPr lang="en-US" sz="2400" dirty="0" smtClean="0"/>
              <a:t>.</a:t>
            </a:r>
          </a:p>
          <a:p>
            <a:endParaRPr lang="en-US" sz="2400" dirty="0"/>
          </a:p>
          <a:p>
            <a:endParaRPr lang="en-US" sz="2400" dirty="0"/>
          </a:p>
        </p:txBody>
      </p:sp>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3"/>
          <a:stretch/>
        </p:blipFill>
        <p:spPr>
          <a:xfrm>
            <a:off x="10820400" y="152401"/>
            <a:ext cx="1219200" cy="381000"/>
          </a:xfrm>
          <a:prstGeom prst="rect">
            <a:avLst/>
          </a:prstGeom>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90600" y="838200"/>
            <a:ext cx="10134600" cy="3108543"/>
          </a:xfrm>
          <a:prstGeom prst="rect">
            <a:avLst/>
          </a:prstGeom>
          <a:noFill/>
        </p:spPr>
        <p:txBody>
          <a:bodyPr wrap="square" rtlCol="0">
            <a:spAutoFit/>
          </a:bodyPr>
          <a:lstStyle/>
          <a:p>
            <a:r>
              <a:rPr lang="en-US" sz="2800" b="1" dirty="0"/>
              <a:t>How to assign weight to each classifier</a:t>
            </a:r>
            <a:r>
              <a:rPr lang="en-US" sz="2800" b="1" dirty="0" smtClean="0"/>
              <a:t>?</a:t>
            </a:r>
          </a:p>
          <a:p>
            <a:endParaRPr lang="en-US" sz="2400" b="1" dirty="0"/>
          </a:p>
          <a:p>
            <a:pPr marL="342900" indent="-342900">
              <a:buFont typeface="Wingdings" pitchFamily="2" charset="2"/>
              <a:buChar char="Ø"/>
            </a:pPr>
            <a:r>
              <a:rPr lang="en-US" sz="2400" i="1" dirty="0"/>
              <a:t>For any classifier with accuracy higher than 50%, the weight is positive. </a:t>
            </a:r>
            <a:endParaRPr lang="en-US" sz="2400" i="1" dirty="0" smtClean="0"/>
          </a:p>
          <a:p>
            <a:pPr marL="342900" indent="-342900">
              <a:buFont typeface="Wingdings" pitchFamily="2" charset="2"/>
              <a:buChar char="Ø"/>
            </a:pPr>
            <a:endParaRPr lang="en-US" sz="2400" i="1" dirty="0" smtClean="0"/>
          </a:p>
          <a:p>
            <a:pPr marL="342900" indent="-342900">
              <a:buFont typeface="Wingdings" pitchFamily="2" charset="2"/>
              <a:buChar char="Ø"/>
            </a:pPr>
            <a:r>
              <a:rPr lang="en-US" sz="2400" i="1" dirty="0" smtClean="0"/>
              <a:t>The </a:t>
            </a:r>
            <a:r>
              <a:rPr lang="en-US" sz="2400" i="1" dirty="0"/>
              <a:t>more accurate the classifier, the larger the weight. </a:t>
            </a:r>
            <a:endParaRPr lang="en-US" sz="2400" i="1" dirty="0" smtClean="0"/>
          </a:p>
          <a:p>
            <a:pPr marL="342900" indent="-342900">
              <a:buFont typeface="Wingdings" pitchFamily="2" charset="2"/>
              <a:buChar char="Ø"/>
            </a:pPr>
            <a:endParaRPr lang="en-US" sz="2400" i="1" dirty="0" smtClean="0"/>
          </a:p>
          <a:p>
            <a:pPr marL="342900" indent="-342900">
              <a:buFont typeface="Wingdings" pitchFamily="2" charset="2"/>
              <a:buChar char="Ø"/>
            </a:pPr>
            <a:r>
              <a:rPr lang="en-US" sz="2400" i="1" dirty="0" smtClean="0"/>
              <a:t>Classifier </a:t>
            </a:r>
            <a:r>
              <a:rPr lang="en-US" sz="2400" i="1" dirty="0"/>
              <a:t>with less than 50% accuracy, the weight is negative. </a:t>
            </a:r>
            <a:endParaRPr lang="en-US" i="1" dirty="0" smtClean="0"/>
          </a:p>
        </p:txBody>
      </p:sp>
      <p:sp>
        <p:nvSpPr>
          <p:cNvPr id="5"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3"/>
          <a:stretch/>
        </p:blipFill>
        <p:spPr>
          <a:xfrm>
            <a:off x="10820400" y="152401"/>
            <a:ext cx="1219200" cy="381000"/>
          </a:xfrm>
          <a:prstGeom prst="rect">
            <a:avLst/>
          </a:prstGeom>
          <a:ln>
            <a:noFill/>
          </a:ln>
        </p:spPr>
      </p:pic>
    </p:spTree>
    <p:extLst>
      <p:ext uri="{BB962C8B-B14F-4D97-AF65-F5344CB8AC3E}">
        <p14:creationId xmlns:p14="http://schemas.microsoft.com/office/powerpoint/2010/main" val="739145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8" y="404813"/>
            <a:ext cx="11818937"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820400" y="152401"/>
            <a:ext cx="1219200" cy="381000"/>
          </a:xfrm>
          <a:prstGeom prst="rect">
            <a:avLst/>
          </a:prstGeom>
          <a:ln>
            <a:noFill/>
          </a:ln>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4038600"/>
            <a:ext cx="5267325"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533401"/>
            <a:ext cx="461962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0046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3"/>
          <a:stretch/>
        </p:blipFill>
        <p:spPr>
          <a:xfrm>
            <a:off x="10820400" y="152401"/>
            <a:ext cx="1219200" cy="381000"/>
          </a:xfrm>
          <a:prstGeom prst="rect">
            <a:avLst/>
          </a:prstGeom>
          <a:ln>
            <a:noFill/>
          </a:ln>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685800"/>
            <a:ext cx="11212390" cy="5576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360349"/>
            <a:ext cx="3931920" cy="1620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7198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3"/>
          <a:stretch/>
        </p:blipFill>
        <p:spPr>
          <a:xfrm>
            <a:off x="10820400" y="152401"/>
            <a:ext cx="1219200" cy="381000"/>
          </a:xfrm>
          <a:prstGeom prst="rect">
            <a:avLst/>
          </a:prstGeom>
          <a:ln>
            <a:noFill/>
          </a:ln>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914400"/>
            <a:ext cx="10492317" cy="529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228600"/>
            <a:ext cx="3700462" cy="272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5708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3"/>
          <a:stretch/>
        </p:blipFill>
        <p:spPr>
          <a:xfrm>
            <a:off x="10820400" y="152401"/>
            <a:ext cx="1219200" cy="381000"/>
          </a:xfrm>
          <a:prstGeom prst="rect">
            <a:avLst/>
          </a:prstGeom>
          <a:ln>
            <a:noFill/>
          </a:ln>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234" y="533401"/>
            <a:ext cx="9906000" cy="5568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1685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342901"/>
            <a:ext cx="3962400" cy="32229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779416"/>
            <a:ext cx="7069247" cy="2743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5"/>
          <a:stretch/>
        </p:blipFill>
        <p:spPr>
          <a:xfrm>
            <a:off x="10820400" y="152401"/>
            <a:ext cx="1219200" cy="381000"/>
          </a:xfrm>
          <a:prstGeom prst="rect">
            <a:avLst/>
          </a:prstGeom>
          <a:ln>
            <a:noFill/>
          </a:ln>
        </p:spPr>
      </p:pic>
      <p:pic>
        <p:nvPicPr>
          <p:cNvPr id="717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2939" y="3810000"/>
            <a:ext cx="4572000" cy="254710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1625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3"/>
          <a:stretch/>
        </p:blipFill>
        <p:spPr>
          <a:xfrm>
            <a:off x="10820400" y="152401"/>
            <a:ext cx="1219200" cy="381000"/>
          </a:xfrm>
          <a:prstGeom prst="rect">
            <a:avLst/>
          </a:prstGeom>
          <a:ln>
            <a:noFill/>
          </a:ln>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989" y="533401"/>
            <a:ext cx="10787062" cy="5685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5239" y="884706"/>
            <a:ext cx="3588693" cy="1295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659094">
            <a:off x="5051662" y="702683"/>
            <a:ext cx="2096612" cy="2034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0468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3"/>
          <a:stretch/>
        </p:blipFill>
        <p:spPr>
          <a:xfrm>
            <a:off x="10820400" y="152401"/>
            <a:ext cx="1219200" cy="381000"/>
          </a:xfrm>
          <a:prstGeom prst="rect">
            <a:avLst/>
          </a:prstGeom>
          <a:ln>
            <a:noFill/>
          </a:ln>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3000" y="843806"/>
            <a:ext cx="5110043" cy="17144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4385" y="2743200"/>
            <a:ext cx="4867275" cy="929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990600"/>
            <a:ext cx="6346262" cy="505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96238" y="3680596"/>
            <a:ext cx="3052762" cy="1347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5800" y="3570749"/>
            <a:ext cx="3000375"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6"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8200" y="5257800"/>
            <a:ext cx="3289922"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7"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53400" y="5181600"/>
            <a:ext cx="3005511" cy="1200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1514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3"/>
          <a:stretch/>
        </p:blipFill>
        <p:spPr>
          <a:xfrm>
            <a:off x="10820400" y="152401"/>
            <a:ext cx="1219200" cy="381000"/>
          </a:xfrm>
          <a:prstGeom prst="rect">
            <a:avLst/>
          </a:prstGeom>
          <a:ln>
            <a:noFill/>
          </a:ln>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625" y="685800"/>
            <a:ext cx="10366375" cy="5542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8079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3"/>
          <a:stretch/>
        </p:blipFill>
        <p:spPr>
          <a:xfrm>
            <a:off x="10820400" y="152401"/>
            <a:ext cx="1219200" cy="381000"/>
          </a:xfrm>
          <a:prstGeom prst="rect">
            <a:avLst/>
          </a:prstGeom>
          <a:ln>
            <a:noFill/>
          </a:ln>
        </p:spPr>
      </p:pic>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838200"/>
            <a:ext cx="5095875" cy="486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8343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47800" y="838200"/>
            <a:ext cx="9448800" cy="5262979"/>
          </a:xfrm>
          <a:prstGeom prst="rect">
            <a:avLst/>
          </a:prstGeom>
          <a:noFill/>
        </p:spPr>
        <p:txBody>
          <a:bodyPr wrap="square" rtlCol="0">
            <a:spAutoFit/>
          </a:bodyPr>
          <a:lstStyle/>
          <a:p>
            <a:r>
              <a:rPr lang="en-US" sz="2400" b="1" dirty="0"/>
              <a:t>ENSEMBLE </a:t>
            </a:r>
            <a:r>
              <a:rPr lang="en-US" sz="2400" b="1" dirty="0" smtClean="0"/>
              <a:t>LEARNING</a:t>
            </a:r>
          </a:p>
          <a:p>
            <a:endParaRPr lang="en-US" sz="2400" dirty="0"/>
          </a:p>
          <a:p>
            <a:r>
              <a:rPr lang="en-US" sz="2400" dirty="0"/>
              <a:t>Ensemble methods combine several decision trees classifiers to produce better predictive performance than a single decision tree classifier. The main principle behind the ensemble model is that a group of weak learners come together to form a strong learner, thus increasing the accuracy of the model</a:t>
            </a:r>
            <a:r>
              <a:rPr lang="en-US" sz="2400" dirty="0" smtClean="0"/>
              <a:t>.</a:t>
            </a:r>
          </a:p>
          <a:p>
            <a:endParaRPr lang="en-US" sz="2400" dirty="0"/>
          </a:p>
          <a:p>
            <a:r>
              <a:rPr lang="en-US" sz="2400" dirty="0"/>
              <a:t>When we try to predict the target variable using any machine learning technique, the main causes of difference in actual and predicted values are </a:t>
            </a:r>
            <a:r>
              <a:rPr lang="en-US" sz="2400" b="1" dirty="0"/>
              <a:t>noise, variance, and bias</a:t>
            </a:r>
            <a:r>
              <a:rPr lang="en-US" sz="2400" dirty="0"/>
              <a:t>. Ensemble helps to reduce these factors (except noise, which is irreducible error).</a:t>
            </a:r>
          </a:p>
          <a:p>
            <a:endParaRPr lang="en-US" sz="2400" dirty="0"/>
          </a:p>
          <a:p>
            <a:endParaRPr lang="en-US" sz="2400" dirty="0"/>
          </a:p>
        </p:txBody>
      </p:sp>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3"/>
          <a:stretch/>
        </p:blipFill>
        <p:spPr>
          <a:xfrm>
            <a:off x="10820400" y="152401"/>
            <a:ext cx="1219200" cy="381000"/>
          </a:xfrm>
          <a:prstGeom prst="rect">
            <a:avLst/>
          </a:prstGeom>
          <a:ln>
            <a:noFill/>
          </a:ln>
        </p:spPr>
      </p:pic>
    </p:spTree>
    <p:extLst>
      <p:ext uri="{BB962C8B-B14F-4D97-AF65-F5344CB8AC3E}">
        <p14:creationId xmlns:p14="http://schemas.microsoft.com/office/powerpoint/2010/main" val="2513123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3"/>
          <a:stretch/>
        </p:blipFill>
        <p:spPr>
          <a:xfrm>
            <a:off x="10820400" y="152401"/>
            <a:ext cx="1219200" cy="381000"/>
          </a:xfrm>
          <a:prstGeom prst="rect">
            <a:avLst/>
          </a:prstGeom>
          <a:ln>
            <a:noFill/>
          </a:ln>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7313" y="1271588"/>
            <a:ext cx="9475787" cy="431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64766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3"/>
          <a:stretch/>
        </p:blipFill>
        <p:spPr>
          <a:xfrm>
            <a:off x="10820400" y="152401"/>
            <a:ext cx="1219200" cy="381000"/>
          </a:xfrm>
          <a:prstGeom prst="rect">
            <a:avLst/>
          </a:prstGeom>
          <a:ln>
            <a:noFill/>
          </a:ln>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026" y="609600"/>
            <a:ext cx="10035374" cy="540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386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43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08" y="338547"/>
            <a:ext cx="11260183" cy="6099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820400" y="152401"/>
            <a:ext cx="1219200" cy="381000"/>
          </a:xfrm>
          <a:prstGeom prst="rect">
            <a:avLst/>
          </a:prstGeom>
          <a:ln>
            <a:noFill/>
          </a:ln>
        </p:spPr>
      </p:pic>
      <p:pic>
        <p:nvPicPr>
          <p:cNvPr id="1434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0" y="3404812"/>
            <a:ext cx="2209800" cy="1041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0432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3"/>
          <a:stretch/>
        </p:blipFill>
        <p:spPr>
          <a:xfrm>
            <a:off x="10820400" y="152401"/>
            <a:ext cx="1219200" cy="381000"/>
          </a:xfrm>
          <a:prstGeom prst="rect">
            <a:avLst/>
          </a:prstGeom>
          <a:ln>
            <a:noFill/>
          </a:ln>
        </p:spPr>
      </p:pic>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762000"/>
            <a:ext cx="10653771" cy="5091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609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3"/>
          <a:stretch/>
        </p:blipFill>
        <p:spPr>
          <a:xfrm>
            <a:off x="10820400" y="152401"/>
            <a:ext cx="1219200" cy="381000"/>
          </a:xfrm>
          <a:prstGeom prst="rect">
            <a:avLst/>
          </a:prstGeom>
          <a:ln>
            <a:noFill/>
          </a:ln>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766" y="304800"/>
            <a:ext cx="10210800" cy="5992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5227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3"/>
          <a:stretch/>
        </p:blipFill>
        <p:spPr>
          <a:xfrm>
            <a:off x="10820400" y="152401"/>
            <a:ext cx="1219200" cy="381000"/>
          </a:xfrm>
          <a:prstGeom prst="rect">
            <a:avLst/>
          </a:prstGeom>
          <a:ln>
            <a:noFill/>
          </a:ln>
        </p:spPr>
      </p:pic>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838200"/>
            <a:ext cx="10847967"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8716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3"/>
          <a:stretch/>
        </p:blipFill>
        <p:spPr>
          <a:xfrm>
            <a:off x="10820400" y="152401"/>
            <a:ext cx="1219200" cy="381000"/>
          </a:xfrm>
          <a:prstGeom prst="rect">
            <a:avLst/>
          </a:prstGeom>
          <a:ln>
            <a:noFill/>
          </a:ln>
        </p:spPr>
      </p:pic>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924" y="546464"/>
            <a:ext cx="11493127" cy="534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1063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3"/>
          <a:stretch/>
        </p:blipFill>
        <p:spPr>
          <a:xfrm>
            <a:off x="10820400" y="152401"/>
            <a:ext cx="1219200" cy="381000"/>
          </a:xfrm>
          <a:prstGeom prst="rect">
            <a:avLst/>
          </a:prstGeom>
          <a:ln>
            <a:noFill/>
          </a:ln>
        </p:spPr>
      </p:pic>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555172"/>
            <a:ext cx="10210800" cy="5779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9436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3"/>
          <a:stretch/>
        </p:blipFill>
        <p:spPr>
          <a:xfrm>
            <a:off x="10820400" y="152401"/>
            <a:ext cx="1219200" cy="381000"/>
          </a:xfrm>
          <a:prstGeom prst="rect">
            <a:avLst/>
          </a:prstGeom>
          <a:ln>
            <a:noFill/>
          </a:ln>
        </p:spPr>
      </p:pic>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664" y="762000"/>
            <a:ext cx="11030136" cy="531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5123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3"/>
          <a:stretch/>
        </p:blipFill>
        <p:spPr>
          <a:xfrm>
            <a:off x="10820400" y="152401"/>
            <a:ext cx="1219200" cy="381000"/>
          </a:xfrm>
          <a:prstGeom prst="rect">
            <a:avLst/>
          </a:prstGeom>
          <a:ln>
            <a:noFill/>
          </a:ln>
        </p:spPr>
      </p:pic>
      <p:pic>
        <p:nvPicPr>
          <p:cNvPr id="21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0682" y="762000"/>
            <a:ext cx="10070609" cy="477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4694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descr="https://cdn-images-1.medium.com/max/1200/1*10t9S7xvWE5Z3NEZrmHG2w.jpeg"/>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219200"/>
            <a:ext cx="6629400" cy="3962399"/>
          </a:xfrm>
          <a:prstGeom prst="rect">
            <a:avLst/>
          </a:prstGeom>
          <a:noFill/>
          <a:ln>
            <a:noFill/>
          </a:ln>
        </p:spPr>
      </p:pic>
      <p:pic>
        <p:nvPicPr>
          <p:cNvPr id="6" name="Picture 5"/>
          <p:cNvPicPr/>
          <p:nvPr/>
        </p:nvPicPr>
        <p:blipFill>
          <a:blip r:embed="rId4"/>
          <a:stretch/>
        </p:blipFill>
        <p:spPr>
          <a:xfrm>
            <a:off x="10820400" y="152401"/>
            <a:ext cx="1219200" cy="381000"/>
          </a:xfrm>
          <a:prstGeom prst="rect">
            <a:avLst/>
          </a:prstGeom>
          <a:ln>
            <a:noFill/>
          </a:ln>
        </p:spPr>
      </p:pic>
    </p:spTree>
    <p:extLst>
      <p:ext uri="{BB962C8B-B14F-4D97-AF65-F5344CB8AC3E}">
        <p14:creationId xmlns:p14="http://schemas.microsoft.com/office/powerpoint/2010/main" val="2699561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3"/>
          <a:stretch/>
        </p:blipFill>
        <p:spPr>
          <a:xfrm>
            <a:off x="10820400" y="152401"/>
            <a:ext cx="1219200" cy="381000"/>
          </a:xfrm>
          <a:prstGeom prst="rect">
            <a:avLst/>
          </a:prstGeom>
          <a:ln>
            <a:noFill/>
          </a:ln>
        </p:spPr>
      </p:pic>
      <p:pic>
        <p:nvPicPr>
          <p:cNvPr id="225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701" y="1219200"/>
            <a:ext cx="5049456" cy="380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44138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3"/>
          <a:stretch/>
        </p:blipFill>
        <p:spPr>
          <a:xfrm>
            <a:off x="10820400" y="152401"/>
            <a:ext cx="1219200" cy="381000"/>
          </a:xfrm>
          <a:prstGeom prst="rect">
            <a:avLst/>
          </a:prstGeom>
          <a:ln>
            <a:noFill/>
          </a:ln>
        </p:spPr>
      </p:pic>
      <p:pic>
        <p:nvPicPr>
          <p:cNvPr id="235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545" y="685800"/>
            <a:ext cx="10713309" cy="531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85128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3"/>
          <a:stretch/>
        </p:blipFill>
        <p:spPr>
          <a:xfrm>
            <a:off x="10820400" y="152401"/>
            <a:ext cx="1219200" cy="381000"/>
          </a:xfrm>
          <a:prstGeom prst="rect">
            <a:avLst/>
          </a:prstGeom>
          <a:ln>
            <a:noFill/>
          </a:ln>
        </p:spPr>
      </p:pic>
      <p:pic>
        <p:nvPicPr>
          <p:cNvPr id="245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548641"/>
            <a:ext cx="10134600" cy="5350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56694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90600" y="457200"/>
            <a:ext cx="10134600" cy="6063198"/>
          </a:xfrm>
          <a:prstGeom prst="rect">
            <a:avLst/>
          </a:prstGeom>
          <a:noFill/>
        </p:spPr>
        <p:txBody>
          <a:bodyPr wrap="square" rtlCol="0">
            <a:spAutoFit/>
          </a:bodyPr>
          <a:lstStyle/>
          <a:p>
            <a:r>
              <a:rPr lang="en-US" sz="2400" b="1" dirty="0">
                <a:solidFill>
                  <a:srgbClr val="0070C0"/>
                </a:solidFill>
              </a:rPr>
              <a:t>The final equation for classification can be represented </a:t>
            </a:r>
            <a:r>
              <a:rPr lang="en-US" sz="2400" b="1" dirty="0" smtClean="0">
                <a:solidFill>
                  <a:srgbClr val="0070C0"/>
                </a:solidFill>
              </a:rPr>
              <a:t>as:</a:t>
            </a:r>
            <a:endParaRPr lang="en-US" sz="2400" b="1" dirty="0">
              <a:solidFill>
                <a:srgbClr val="0070C0"/>
              </a:solidFill>
            </a:endParaRPr>
          </a:p>
          <a:p>
            <a:endParaRPr lang="en-US" sz="3600" dirty="0" smtClean="0"/>
          </a:p>
          <a:p>
            <a:endParaRPr lang="en-US" sz="3600" dirty="0"/>
          </a:p>
          <a:p>
            <a:pPr marL="342900" indent="-342900">
              <a:buFont typeface="Arial" pitchFamily="34" charset="0"/>
              <a:buChar char="•"/>
            </a:pPr>
            <a:endParaRPr lang="en-US" sz="2000" b="1" dirty="0" smtClean="0"/>
          </a:p>
          <a:p>
            <a:pPr marL="342900" indent="-342900">
              <a:buFont typeface="Arial" pitchFamily="34" charset="0"/>
              <a:buChar char="•"/>
            </a:pPr>
            <a:endParaRPr lang="en-US" sz="2000" b="1" dirty="0"/>
          </a:p>
          <a:p>
            <a:pPr marL="342900" indent="-342900">
              <a:buFont typeface="Arial" pitchFamily="34" charset="0"/>
              <a:buChar char="•"/>
            </a:pPr>
            <a:endParaRPr lang="en-US" sz="2000" b="1" dirty="0" smtClean="0"/>
          </a:p>
          <a:p>
            <a:pPr marL="342900" indent="-342900">
              <a:buFont typeface="Arial" pitchFamily="34" charset="0"/>
              <a:buChar char="•"/>
            </a:pPr>
            <a:endParaRPr lang="en-US" sz="2000" b="1" dirty="0"/>
          </a:p>
          <a:p>
            <a:pPr marL="342900" indent="-342900">
              <a:buFont typeface="Arial" pitchFamily="34" charset="0"/>
              <a:buChar char="•"/>
            </a:pPr>
            <a:endParaRPr lang="en-US" sz="2000" b="1" dirty="0" smtClean="0"/>
          </a:p>
          <a:p>
            <a:pPr marL="342900" indent="-342900">
              <a:buFont typeface="Arial" pitchFamily="34" charset="0"/>
              <a:buChar char="•"/>
            </a:pPr>
            <a:r>
              <a:rPr lang="en-US" sz="2000" b="1" dirty="0" err="1" smtClean="0"/>
              <a:t>h_t</a:t>
            </a:r>
            <a:r>
              <a:rPr lang="en-US" sz="2000" b="1" dirty="0" smtClean="0"/>
              <a:t>(x</a:t>
            </a:r>
            <a:r>
              <a:rPr lang="en-US" sz="2000" b="1" dirty="0"/>
              <a:t>)</a:t>
            </a:r>
            <a:r>
              <a:rPr lang="en-US" sz="2000" dirty="0"/>
              <a:t> is the output of weak classifier t for input x</a:t>
            </a:r>
          </a:p>
          <a:p>
            <a:pPr marL="342900" indent="-342900">
              <a:buFont typeface="Arial" pitchFamily="34" charset="0"/>
              <a:buChar char="•"/>
            </a:pPr>
            <a:r>
              <a:rPr lang="en-US" sz="2000" dirty="0" err="1"/>
              <a:t>alpha_t</a:t>
            </a:r>
            <a:r>
              <a:rPr lang="en-US" sz="2000" dirty="0"/>
              <a:t> is weight assigned to classifier</a:t>
            </a:r>
            <a:r>
              <a:rPr lang="en-US" sz="2000" dirty="0" smtClean="0"/>
              <a:t>.</a:t>
            </a:r>
          </a:p>
          <a:p>
            <a:pPr marL="342900" indent="-342900">
              <a:buFont typeface="Arial" pitchFamily="34" charset="0"/>
              <a:buChar char="•"/>
            </a:pPr>
            <a:r>
              <a:rPr lang="en-US" sz="2000" dirty="0" err="1" smtClean="0"/>
              <a:t>alpha_t</a:t>
            </a:r>
            <a:r>
              <a:rPr lang="en-US" sz="2000" dirty="0" smtClean="0"/>
              <a:t> </a:t>
            </a:r>
            <a:r>
              <a:rPr lang="en-US" sz="2000" dirty="0"/>
              <a:t>is calculated as follows:</a:t>
            </a:r>
          </a:p>
          <a:p>
            <a:pPr marL="342900" indent="-342900">
              <a:buFont typeface="Arial" pitchFamily="34" charset="0"/>
              <a:buChar char="•"/>
            </a:pPr>
            <a:r>
              <a:rPr lang="en-US" sz="2000" dirty="0" err="1"/>
              <a:t>alpha_t</a:t>
            </a:r>
            <a:r>
              <a:rPr lang="en-US" sz="2000" dirty="0"/>
              <a:t> = 0.5 * </a:t>
            </a:r>
            <a:r>
              <a:rPr lang="en-US" sz="2000" dirty="0" err="1"/>
              <a:t>ln</a:t>
            </a:r>
            <a:r>
              <a:rPr lang="en-US" sz="2000" dirty="0"/>
              <a:t>( (1 — E)/E) : weight of classifier is </a:t>
            </a:r>
            <a:r>
              <a:rPr lang="en-US" sz="2000" dirty="0" smtClean="0"/>
              <a:t>straight </a:t>
            </a:r>
            <a:r>
              <a:rPr lang="en-US" sz="2000" dirty="0"/>
              <a:t>forward, it is based on the error rate E</a:t>
            </a:r>
            <a:r>
              <a:rPr lang="en-US" sz="2000" dirty="0" smtClean="0"/>
              <a:t>.</a:t>
            </a:r>
          </a:p>
          <a:p>
            <a:pPr marL="342900" indent="-342900">
              <a:buFont typeface="Arial" pitchFamily="34" charset="0"/>
              <a:buChar char="•"/>
            </a:pPr>
            <a:r>
              <a:rPr lang="en-US" sz="2000" b="1" dirty="0"/>
              <a:t>It is exactly the weighted combination of M weak classifiers.</a:t>
            </a:r>
          </a:p>
          <a:p>
            <a:endParaRPr lang="en-US" dirty="0"/>
          </a:p>
          <a:p>
            <a:pPr algn="just"/>
            <a:endParaRPr lang="en-US" dirty="0"/>
          </a:p>
          <a:p>
            <a:pPr algn="just"/>
            <a:r>
              <a:rPr lang="en-US" b="1" dirty="0" smtClean="0"/>
              <a:t> </a:t>
            </a:r>
          </a:p>
          <a:p>
            <a:pPr algn="just"/>
            <a:endParaRPr lang="en-US" i="1" dirty="0" smtClean="0"/>
          </a:p>
        </p:txBody>
      </p:sp>
      <p:sp>
        <p:nvSpPr>
          <p:cNvPr id="7"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6212" y="1371600"/>
            <a:ext cx="4371975"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p:nvPr/>
        </p:nvPicPr>
        <p:blipFill>
          <a:blip r:embed="rId4"/>
          <a:stretch/>
        </p:blipFill>
        <p:spPr>
          <a:xfrm>
            <a:off x="10820400" y="152401"/>
            <a:ext cx="1219200" cy="381000"/>
          </a:xfrm>
          <a:prstGeom prst="rect">
            <a:avLst/>
          </a:prstGeom>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00100" y="559527"/>
            <a:ext cx="10744200" cy="6309420"/>
          </a:xfrm>
          <a:prstGeom prst="rect">
            <a:avLst/>
          </a:prstGeom>
          <a:noFill/>
        </p:spPr>
        <p:txBody>
          <a:bodyPr wrap="square" rtlCol="0">
            <a:spAutoFit/>
          </a:bodyPr>
          <a:lstStyle/>
          <a:p>
            <a:r>
              <a:rPr lang="en-US" sz="2800" b="1" dirty="0" err="1">
                <a:latin typeface="Cambria" pitchFamily="18" charset="0"/>
                <a:ea typeface="Arial Unicode MS" pitchFamily="34" charset="-128"/>
                <a:cs typeface="Arial Unicode MS" pitchFamily="34" charset="-128"/>
              </a:rPr>
              <a:t>AdaBoost</a:t>
            </a:r>
            <a:r>
              <a:rPr lang="en-US" sz="2800" b="1" dirty="0">
                <a:latin typeface="Cambria" pitchFamily="18" charset="0"/>
                <a:ea typeface="Arial Unicode MS" pitchFamily="34" charset="-128"/>
                <a:cs typeface="Arial Unicode MS" pitchFamily="34" charset="-128"/>
              </a:rPr>
              <a:t> algorithm</a:t>
            </a:r>
          </a:p>
          <a:p>
            <a:endParaRPr lang="en-US" sz="2800" dirty="0">
              <a:latin typeface="Cambria" pitchFamily="18" charset="0"/>
              <a:ea typeface="Arial Unicode MS" pitchFamily="34" charset="-128"/>
              <a:cs typeface="Arial Unicode MS" pitchFamily="34" charset="-128"/>
            </a:endParaRPr>
          </a:p>
          <a:p>
            <a:pPr marL="342900" indent="-342900">
              <a:buFont typeface="Arial" pitchFamily="34" charset="0"/>
              <a:buChar char="•"/>
            </a:pPr>
            <a:r>
              <a:rPr lang="en-US" sz="2400" dirty="0">
                <a:latin typeface="Cambria" pitchFamily="18" charset="0"/>
                <a:ea typeface="Arial Unicode MS" pitchFamily="34" charset="-128"/>
                <a:cs typeface="Arial Unicode MS" pitchFamily="34" charset="-128"/>
              </a:rPr>
              <a:t>Initially, all the input training example has equal weightage</a:t>
            </a:r>
            <a:r>
              <a:rPr lang="en-US" sz="2400" dirty="0" smtClean="0">
                <a:latin typeface="Cambria" pitchFamily="18" charset="0"/>
                <a:ea typeface="Arial Unicode MS" pitchFamily="34" charset="-128"/>
                <a:cs typeface="Arial Unicode MS" pitchFamily="34" charset="-128"/>
              </a:rPr>
              <a:t>. </a:t>
            </a:r>
            <a:r>
              <a:rPr lang="en-US" sz="2400" dirty="0" err="1" smtClean="0">
                <a:latin typeface="Cambria" pitchFamily="18" charset="0"/>
                <a:ea typeface="Arial Unicode MS" pitchFamily="34" charset="-128"/>
                <a:cs typeface="Arial Unicode MS" pitchFamily="34" charset="-128"/>
              </a:rPr>
              <a:t>i.e</a:t>
            </a:r>
            <a:r>
              <a:rPr lang="en-US" sz="2400" dirty="0" smtClean="0">
                <a:latin typeface="Cambria" pitchFamily="18" charset="0"/>
                <a:ea typeface="Arial Unicode MS" pitchFamily="34" charset="-128"/>
                <a:cs typeface="Arial Unicode MS" pitchFamily="34" charset="-128"/>
              </a:rPr>
              <a:t> </a:t>
            </a:r>
            <a:r>
              <a:rPr lang="en-US" sz="2400" dirty="0" smtClean="0">
                <a:latin typeface="Cambria" pitchFamily="18" charset="0"/>
                <a:ea typeface="Arial Unicode MS" pitchFamily="34" charset="-128"/>
                <a:cs typeface="Arial Unicode MS" pitchFamily="34" charset="-128"/>
              </a:rPr>
              <a:t>1/N</a:t>
            </a:r>
          </a:p>
          <a:p>
            <a:pPr marL="342900" indent="-342900">
              <a:buFont typeface="Arial" pitchFamily="34" charset="0"/>
              <a:buChar char="•"/>
            </a:pPr>
            <a:endParaRPr lang="en-US" sz="2400" dirty="0" smtClean="0">
              <a:latin typeface="Cambria" pitchFamily="18" charset="0"/>
              <a:ea typeface="Arial Unicode MS" pitchFamily="34" charset="-128"/>
              <a:cs typeface="Arial Unicode MS" pitchFamily="34" charset="-128"/>
            </a:endParaRPr>
          </a:p>
          <a:p>
            <a:pPr marL="342900" indent="-342900">
              <a:buFont typeface="Arial" pitchFamily="34" charset="0"/>
              <a:buChar char="•"/>
            </a:pPr>
            <a:r>
              <a:rPr lang="en-US" sz="2400" dirty="0">
                <a:latin typeface="Cambria" pitchFamily="18" charset="0"/>
                <a:ea typeface="Arial Unicode MS" pitchFamily="34" charset="-128"/>
                <a:cs typeface="Arial Unicode MS" pitchFamily="34" charset="-128"/>
              </a:rPr>
              <a:t>Initially, </a:t>
            </a:r>
            <a:r>
              <a:rPr lang="en-US" sz="2400" dirty="0" err="1">
                <a:latin typeface="Cambria" pitchFamily="18" charset="0"/>
                <a:ea typeface="Arial Unicode MS" pitchFamily="34" charset="-128"/>
                <a:cs typeface="Arial Unicode MS" pitchFamily="34" charset="-128"/>
              </a:rPr>
              <a:t>Adaboost</a:t>
            </a:r>
            <a:r>
              <a:rPr lang="en-US" sz="2400" dirty="0">
                <a:latin typeface="Cambria" pitchFamily="18" charset="0"/>
                <a:ea typeface="Arial Unicode MS" pitchFamily="34" charset="-128"/>
                <a:cs typeface="Arial Unicode MS" pitchFamily="34" charset="-128"/>
              </a:rPr>
              <a:t> selects a training subset randomly</a:t>
            </a:r>
            <a:r>
              <a:rPr lang="en-US" sz="2400" dirty="0" smtClean="0">
                <a:latin typeface="Cambria" pitchFamily="18" charset="0"/>
                <a:ea typeface="Arial Unicode MS" pitchFamily="34" charset="-128"/>
                <a:cs typeface="Arial Unicode MS" pitchFamily="34" charset="-128"/>
              </a:rPr>
              <a:t>.</a:t>
            </a:r>
          </a:p>
          <a:p>
            <a:pPr marL="342900" indent="-342900">
              <a:buFont typeface="Arial" pitchFamily="34" charset="0"/>
              <a:buChar char="•"/>
            </a:pPr>
            <a:endParaRPr lang="en-US" sz="2400" dirty="0">
              <a:latin typeface="Cambria" pitchFamily="18" charset="0"/>
              <a:ea typeface="Arial Unicode MS" pitchFamily="34" charset="-128"/>
              <a:cs typeface="Arial Unicode MS" pitchFamily="34" charset="-128"/>
            </a:endParaRPr>
          </a:p>
          <a:p>
            <a:pPr marL="342900" indent="-342900">
              <a:buFont typeface="Arial" pitchFamily="34" charset="0"/>
              <a:buChar char="•"/>
            </a:pPr>
            <a:r>
              <a:rPr lang="en-US" sz="2400" dirty="0" smtClean="0">
                <a:latin typeface="Cambria" pitchFamily="18" charset="0"/>
                <a:ea typeface="Arial Unicode MS" pitchFamily="34" charset="-128"/>
                <a:cs typeface="Arial Unicode MS" pitchFamily="34" charset="-128"/>
              </a:rPr>
              <a:t>After </a:t>
            </a:r>
            <a:r>
              <a:rPr lang="en-US" sz="2400" dirty="0">
                <a:latin typeface="Cambria" pitchFamily="18" charset="0"/>
                <a:ea typeface="Arial Unicode MS" pitchFamily="34" charset="-128"/>
                <a:cs typeface="Arial Unicode MS" pitchFamily="34" charset="-128"/>
              </a:rPr>
              <a:t>weak classifier is </a:t>
            </a:r>
            <a:r>
              <a:rPr lang="en-US" sz="2400" dirty="0" smtClean="0">
                <a:latin typeface="Cambria" pitchFamily="18" charset="0"/>
                <a:ea typeface="Arial Unicode MS" pitchFamily="34" charset="-128"/>
                <a:cs typeface="Arial Unicode MS" pitchFamily="34" charset="-128"/>
              </a:rPr>
              <a:t>trained (select </a:t>
            </a:r>
            <a:r>
              <a:rPr lang="en-US" sz="2400" dirty="0">
                <a:latin typeface="Cambria" pitchFamily="18" charset="0"/>
                <a:ea typeface="Arial Unicode MS" pitchFamily="34" charset="-128"/>
                <a:cs typeface="Arial Unicode MS" pitchFamily="34" charset="-128"/>
              </a:rPr>
              <a:t>the one with the lowest weighted classification </a:t>
            </a:r>
            <a:r>
              <a:rPr lang="en-US" sz="2400" dirty="0" smtClean="0">
                <a:latin typeface="Cambria" pitchFamily="18" charset="0"/>
                <a:ea typeface="Arial Unicode MS" pitchFamily="34" charset="-128"/>
                <a:cs typeface="Arial Unicode MS" pitchFamily="34" charset="-128"/>
              </a:rPr>
              <a:t>error</a:t>
            </a:r>
            <a:r>
              <a:rPr lang="en-US" sz="2400" dirty="0" smtClean="0">
                <a:latin typeface="Cambria" pitchFamily="18" charset="0"/>
                <a:ea typeface="Arial Unicode MS" pitchFamily="34" charset="-128"/>
                <a:cs typeface="Arial Unicode MS" pitchFamily="34" charset="-128"/>
              </a:rPr>
              <a:t>)</a:t>
            </a:r>
          </a:p>
          <a:p>
            <a:pPr marL="342900" indent="-342900">
              <a:buFont typeface="Arial" pitchFamily="34" charset="0"/>
              <a:buChar char="•"/>
            </a:pPr>
            <a:endParaRPr lang="en-US" sz="2400" dirty="0" smtClean="0">
              <a:latin typeface="Cambria" pitchFamily="18" charset="0"/>
              <a:ea typeface="Arial Unicode MS" pitchFamily="34" charset="-128"/>
              <a:cs typeface="Arial Unicode MS" pitchFamily="34" charset="-128"/>
            </a:endParaRPr>
          </a:p>
          <a:p>
            <a:pPr marL="342900" indent="-342900">
              <a:buFont typeface="Arial" pitchFamily="34" charset="0"/>
              <a:buChar char="•"/>
            </a:pPr>
            <a:r>
              <a:rPr lang="en-US" sz="2400" dirty="0">
                <a:latin typeface="Cambria" pitchFamily="18" charset="0"/>
                <a:ea typeface="Arial Unicode MS" pitchFamily="34" charset="-128"/>
                <a:cs typeface="Arial Unicode MS" pitchFamily="34" charset="-128"/>
              </a:rPr>
              <a:t>Calculate the weight for the </a:t>
            </a:r>
            <a:r>
              <a:rPr lang="en-US" sz="2400" dirty="0" err="1">
                <a:latin typeface="Cambria" pitchFamily="18" charset="0"/>
                <a:ea typeface="Arial Unicode MS" pitchFamily="34" charset="-128"/>
                <a:cs typeface="Arial Unicode MS" pitchFamily="34" charset="-128"/>
              </a:rPr>
              <a:t>m_th</a:t>
            </a:r>
            <a:r>
              <a:rPr lang="en-US" sz="2400" dirty="0">
                <a:latin typeface="Cambria" pitchFamily="18" charset="0"/>
                <a:ea typeface="Arial Unicode MS" pitchFamily="34" charset="-128"/>
                <a:cs typeface="Arial Unicode MS" pitchFamily="34" charset="-128"/>
              </a:rPr>
              <a:t> weak </a:t>
            </a:r>
            <a:r>
              <a:rPr lang="en-US" sz="2400" dirty="0" smtClean="0">
                <a:latin typeface="Cambria" pitchFamily="18" charset="0"/>
                <a:ea typeface="Arial Unicode MS" pitchFamily="34" charset="-128"/>
                <a:cs typeface="Arial Unicode MS" pitchFamily="34" charset="-128"/>
              </a:rPr>
              <a:t>classifier</a:t>
            </a:r>
          </a:p>
          <a:p>
            <a:pPr marL="342900" indent="-342900">
              <a:buFont typeface="Arial" pitchFamily="34" charset="0"/>
              <a:buChar char="•"/>
            </a:pPr>
            <a:endParaRPr lang="en-US" sz="2400" dirty="0" smtClean="0">
              <a:latin typeface="Cambria" pitchFamily="18" charset="0"/>
              <a:ea typeface="Arial Unicode MS" pitchFamily="34" charset="-128"/>
              <a:cs typeface="Arial Unicode MS" pitchFamily="34" charset="-128"/>
            </a:endParaRPr>
          </a:p>
          <a:p>
            <a:pPr marL="342900" indent="-342900">
              <a:buFont typeface="Arial" pitchFamily="34" charset="0"/>
              <a:buChar char="•"/>
            </a:pPr>
            <a:r>
              <a:rPr lang="en-US" sz="2400" dirty="0" smtClean="0">
                <a:latin typeface="Cambria" pitchFamily="18" charset="0"/>
                <a:ea typeface="Arial Unicode MS" pitchFamily="34" charset="-128"/>
                <a:cs typeface="Arial Unicode MS" pitchFamily="34" charset="-128"/>
              </a:rPr>
              <a:t>Now </a:t>
            </a:r>
            <a:r>
              <a:rPr lang="en-US" sz="2400" dirty="0">
                <a:latin typeface="Cambria" pitchFamily="18" charset="0"/>
                <a:ea typeface="Arial Unicode MS" pitchFamily="34" charset="-128"/>
                <a:cs typeface="Arial Unicode MS" pitchFamily="34" charset="-128"/>
              </a:rPr>
              <a:t>update the weight of each training </a:t>
            </a:r>
            <a:r>
              <a:rPr lang="en-US" sz="2400" dirty="0" smtClean="0">
                <a:latin typeface="Cambria" pitchFamily="18" charset="0"/>
                <a:ea typeface="Arial Unicode MS" pitchFamily="34" charset="-128"/>
                <a:cs typeface="Arial Unicode MS" pitchFamily="34" charset="-128"/>
              </a:rPr>
              <a:t>example</a:t>
            </a:r>
          </a:p>
          <a:p>
            <a:pPr marL="342900" indent="-342900">
              <a:buFont typeface="Arial" pitchFamily="34" charset="0"/>
              <a:buChar char="•"/>
            </a:pPr>
            <a:endParaRPr lang="en-US" sz="2400" dirty="0" smtClean="0">
              <a:latin typeface="Cambria" pitchFamily="18" charset="0"/>
              <a:ea typeface="Arial Unicode MS" pitchFamily="34" charset="-128"/>
              <a:cs typeface="Arial Unicode MS" pitchFamily="34" charset="-128"/>
            </a:endParaRPr>
          </a:p>
          <a:p>
            <a:pPr marL="342900" indent="-342900">
              <a:buFont typeface="Arial" pitchFamily="34" charset="0"/>
              <a:buChar char="•"/>
            </a:pPr>
            <a:r>
              <a:rPr lang="en-US" sz="2400" dirty="0">
                <a:latin typeface="Cambria" pitchFamily="18" charset="0"/>
                <a:ea typeface="Arial Unicode MS" pitchFamily="34" charset="-128"/>
                <a:cs typeface="Arial Unicode MS" pitchFamily="34" charset="-128"/>
              </a:rPr>
              <a:t>After M iteration we can get the final prediction by summing up the weighted prediction of each classifier.</a:t>
            </a:r>
          </a:p>
          <a:p>
            <a:pPr marL="342900" indent="-342900">
              <a:buFont typeface="Arial" pitchFamily="34" charset="0"/>
              <a:buChar char="•"/>
            </a:pPr>
            <a:endParaRPr lang="en-US" sz="2000" dirty="0">
              <a:latin typeface="Cambria" pitchFamily="18" charset="0"/>
              <a:ea typeface="Arial Unicode MS" pitchFamily="34" charset="-128"/>
              <a:cs typeface="Arial Unicode MS" pitchFamily="34" charset="-128"/>
            </a:endParaRPr>
          </a:p>
          <a:p>
            <a:endParaRPr lang="en-US" sz="1600" dirty="0">
              <a:latin typeface="Cambria" pitchFamily="18" charset="0"/>
              <a:ea typeface="Arial Unicode MS" pitchFamily="34" charset="-128"/>
              <a:cs typeface="Arial Unicode MS" pitchFamily="34" charset="-128"/>
            </a:endParaRPr>
          </a:p>
        </p:txBody>
      </p:sp>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6" name="Picture 5"/>
          <p:cNvPicPr/>
          <p:nvPr/>
        </p:nvPicPr>
        <p:blipFill>
          <a:blip r:embed="rId3"/>
          <a:stretch/>
        </p:blipFill>
        <p:spPr>
          <a:xfrm>
            <a:off x="10820400" y="152401"/>
            <a:ext cx="1219200" cy="381000"/>
          </a:xfrm>
          <a:prstGeom prst="rect">
            <a:avLst/>
          </a:prstGeom>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8" name="Picture 7" descr="https://cdn-images-1.medium.com/max/1600/1*k-HYpwcgzCq_Yy--05_LAw.png"/>
          <p:cNvPicPr/>
          <p:nvPr/>
        </p:nvPicPr>
        <p:blipFill>
          <a:blip r:embed="rId3">
            <a:extLst>
              <a:ext uri="{28A0092B-C50C-407E-A947-70E740481C1C}">
                <a14:useLocalDpi xmlns:a14="http://schemas.microsoft.com/office/drawing/2010/main" val="0"/>
              </a:ext>
            </a:extLst>
          </a:blip>
          <a:srcRect/>
          <a:stretch>
            <a:fillRect/>
          </a:stretch>
        </p:blipFill>
        <p:spPr bwMode="auto">
          <a:xfrm>
            <a:off x="1143000" y="533400"/>
            <a:ext cx="10439400" cy="5486399"/>
          </a:xfrm>
          <a:prstGeom prst="rect">
            <a:avLst/>
          </a:prstGeom>
          <a:noFill/>
          <a:ln>
            <a:noFill/>
          </a:ln>
        </p:spPr>
      </p:pic>
      <p:pic>
        <p:nvPicPr>
          <p:cNvPr id="5" name="Picture 4"/>
          <p:cNvPicPr/>
          <p:nvPr/>
        </p:nvPicPr>
        <p:blipFill>
          <a:blip r:embed="rId4"/>
          <a:stretch/>
        </p:blipFill>
        <p:spPr>
          <a:xfrm>
            <a:off x="10820400" y="152401"/>
            <a:ext cx="1219200" cy="381000"/>
          </a:xfrm>
          <a:prstGeom prst="rect">
            <a:avLst/>
          </a:prstGeom>
          <a:ln>
            <a:noFill/>
          </a:ln>
        </p:spPr>
      </p:pic>
    </p:spTree>
    <p:extLst>
      <p:ext uri="{BB962C8B-B14F-4D97-AF65-F5344CB8AC3E}">
        <p14:creationId xmlns:p14="http://schemas.microsoft.com/office/powerpoint/2010/main" val="37650371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01914" y="305337"/>
            <a:ext cx="10591800" cy="6247864"/>
          </a:xfrm>
          <a:prstGeom prst="rect">
            <a:avLst/>
          </a:prstGeom>
          <a:noFill/>
        </p:spPr>
        <p:txBody>
          <a:bodyPr wrap="square" rtlCol="0">
            <a:spAutoFit/>
          </a:bodyPr>
          <a:lstStyle/>
          <a:p>
            <a:r>
              <a:rPr lang="en-US" sz="2000" b="1" i="1" dirty="0"/>
              <a:t>Box 1:</a:t>
            </a:r>
            <a:r>
              <a:rPr lang="en-US" sz="2000" b="1" dirty="0"/>
              <a:t> </a:t>
            </a:r>
            <a:r>
              <a:rPr lang="en-US" sz="2000" dirty="0"/>
              <a:t>You can see that we have assigned equal weights to each data point and applied a decision stump to classify them as + (plus) or — (minus). The decision stump (D1) has generated vertical line at left side to classify the data points. We see that, this vertical line has incorrectly predicted three + (plus) as — (minus). In such case, we’ll assign higher weights to these three + (plus) and apply another decision stump</a:t>
            </a:r>
            <a:r>
              <a:rPr lang="en-US" sz="2000" dirty="0" smtClean="0"/>
              <a:t>.</a:t>
            </a:r>
          </a:p>
          <a:p>
            <a:endParaRPr lang="en-US" sz="2000" dirty="0"/>
          </a:p>
          <a:p>
            <a:r>
              <a:rPr lang="en-US" sz="2000" b="1" i="1" dirty="0" smtClean="0"/>
              <a:t>Box 2:</a:t>
            </a:r>
            <a:r>
              <a:rPr lang="en-US" sz="2000" b="1" dirty="0" smtClean="0"/>
              <a:t> </a:t>
            </a:r>
            <a:r>
              <a:rPr lang="en-US" sz="2000" dirty="0" smtClean="0"/>
              <a:t>Here, you can see that the size of three incorrectly predicted + (plus) is bigger as compared to rest of the data points. In this case, the second decision stump (D2) will try to predict them correctly. Now, a vertical line (D2) at right side of this box has classified three </a:t>
            </a:r>
            <a:r>
              <a:rPr lang="en-US" sz="2000" dirty="0" err="1" smtClean="0"/>
              <a:t>mis</a:t>
            </a:r>
            <a:r>
              <a:rPr lang="en-US" sz="2000" dirty="0" smtClean="0"/>
              <a:t>-classified + (plus) correctly. But again, it has caused </a:t>
            </a:r>
            <a:r>
              <a:rPr lang="en-US" sz="2000" dirty="0" err="1" smtClean="0"/>
              <a:t>mis</a:t>
            </a:r>
            <a:r>
              <a:rPr lang="en-US" sz="2000" dirty="0" smtClean="0"/>
              <a:t>-classification errors. This time with three -(minus). Again, we will assign higher weight to three — (minus) and apply another decision stump.</a:t>
            </a:r>
          </a:p>
          <a:p>
            <a:endParaRPr lang="en-US" sz="2000" dirty="0"/>
          </a:p>
          <a:p>
            <a:r>
              <a:rPr lang="en-US" sz="2000" b="1" i="1" dirty="0"/>
              <a:t>Box 3:</a:t>
            </a:r>
            <a:r>
              <a:rPr lang="en-US" sz="2000" b="1" dirty="0"/>
              <a:t> </a:t>
            </a:r>
            <a:r>
              <a:rPr lang="en-US" sz="2000" dirty="0"/>
              <a:t>Here, three — (minus) are given higher weights. A decision stump (D3) is applied to predict these </a:t>
            </a:r>
            <a:r>
              <a:rPr lang="en-US" sz="2000" dirty="0" err="1"/>
              <a:t>mis</a:t>
            </a:r>
            <a:r>
              <a:rPr lang="en-US" sz="2000" dirty="0"/>
              <a:t>-classified observation correctly. This time a horizontal line is generated to classify + (plus) and — (minus) based on higher weight of </a:t>
            </a:r>
            <a:r>
              <a:rPr lang="en-US" sz="2000" dirty="0" err="1"/>
              <a:t>mis</a:t>
            </a:r>
            <a:r>
              <a:rPr lang="en-US" sz="2000" dirty="0"/>
              <a:t>-classified observation</a:t>
            </a:r>
            <a:r>
              <a:rPr lang="en-US" sz="2000" dirty="0" smtClean="0"/>
              <a:t>.</a:t>
            </a:r>
          </a:p>
          <a:p>
            <a:endParaRPr lang="en-US" sz="2000" dirty="0"/>
          </a:p>
          <a:p>
            <a:r>
              <a:rPr lang="en-US" sz="2000" b="1" i="1" dirty="0"/>
              <a:t>Box 4:</a:t>
            </a:r>
            <a:r>
              <a:rPr lang="en-US" sz="2000" b="1" dirty="0"/>
              <a:t> </a:t>
            </a:r>
            <a:r>
              <a:rPr lang="en-US" sz="2000" dirty="0"/>
              <a:t>Here, we have combined D1, D2 and D3 to form a strong prediction having complex rule as compared to individual weak learner. You can see that this algorithm has classified these observation quite well as compared to any of individual weak learner.</a:t>
            </a:r>
          </a:p>
        </p:txBody>
      </p:sp>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spTree>
    <p:extLst>
      <p:ext uri="{BB962C8B-B14F-4D97-AF65-F5344CB8AC3E}">
        <p14:creationId xmlns:p14="http://schemas.microsoft.com/office/powerpoint/2010/main" val="28912675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01914" y="305337"/>
            <a:ext cx="10591800" cy="5570756"/>
          </a:xfrm>
          <a:prstGeom prst="rect">
            <a:avLst/>
          </a:prstGeom>
          <a:noFill/>
        </p:spPr>
        <p:txBody>
          <a:bodyPr wrap="square" rtlCol="0">
            <a:spAutoFit/>
          </a:bodyPr>
          <a:lstStyle/>
          <a:p>
            <a:r>
              <a:rPr lang="en-US" sz="2800" dirty="0"/>
              <a:t>Below are the steps for performing the </a:t>
            </a:r>
            <a:r>
              <a:rPr lang="en-US" sz="2800" dirty="0" err="1"/>
              <a:t>AdaBoost</a:t>
            </a:r>
            <a:r>
              <a:rPr lang="en-US" sz="2800" dirty="0"/>
              <a:t> algorithm</a:t>
            </a:r>
            <a:r>
              <a:rPr lang="en-US" sz="2800" dirty="0" smtClean="0"/>
              <a:t>:</a:t>
            </a:r>
          </a:p>
          <a:p>
            <a:endParaRPr lang="en-US" sz="2000" dirty="0"/>
          </a:p>
          <a:p>
            <a:pPr marL="457200" indent="-457200">
              <a:buFont typeface="+mj-lt"/>
              <a:buAutoNum type="arabicPeriod"/>
            </a:pPr>
            <a:r>
              <a:rPr lang="en-US" dirty="0" smtClean="0"/>
              <a:t>Initially, all observations are given equal weights.</a:t>
            </a:r>
          </a:p>
          <a:p>
            <a:pPr marL="457200" indent="-457200">
              <a:buFont typeface="+mj-lt"/>
              <a:buAutoNum type="arabicPeriod"/>
            </a:pPr>
            <a:endParaRPr lang="en-US" dirty="0" smtClean="0"/>
          </a:p>
          <a:p>
            <a:pPr marL="457200" indent="-457200">
              <a:buFont typeface="+mj-lt"/>
              <a:buAutoNum type="arabicPeriod"/>
            </a:pPr>
            <a:r>
              <a:rPr lang="en-US" dirty="0" smtClean="0"/>
              <a:t>A model is built on a subset of data.</a:t>
            </a:r>
          </a:p>
          <a:p>
            <a:pPr marL="457200" indent="-457200">
              <a:buFont typeface="+mj-lt"/>
              <a:buAutoNum type="arabicPeriod"/>
            </a:pPr>
            <a:endParaRPr lang="en-US" dirty="0" smtClean="0"/>
          </a:p>
          <a:p>
            <a:pPr marL="457200" indent="-457200">
              <a:buFont typeface="+mj-lt"/>
              <a:buAutoNum type="arabicPeriod"/>
            </a:pPr>
            <a:r>
              <a:rPr lang="en-US" dirty="0" smtClean="0"/>
              <a:t>Using this model, predictions are made on the whole dataset.</a:t>
            </a:r>
          </a:p>
          <a:p>
            <a:pPr marL="457200" indent="-457200">
              <a:buFont typeface="+mj-lt"/>
              <a:buAutoNum type="arabicPeriod"/>
            </a:pPr>
            <a:endParaRPr lang="en-US" dirty="0" smtClean="0"/>
          </a:p>
          <a:p>
            <a:pPr marL="457200" indent="-457200">
              <a:buFont typeface="+mj-lt"/>
              <a:buAutoNum type="arabicPeriod"/>
            </a:pPr>
            <a:r>
              <a:rPr lang="en-US" dirty="0" smtClean="0"/>
              <a:t>Errors are calculated by comparing the predictions and actual values.</a:t>
            </a:r>
          </a:p>
          <a:p>
            <a:pPr marL="457200" indent="-457200">
              <a:buFont typeface="+mj-lt"/>
              <a:buAutoNum type="arabicPeriod"/>
            </a:pPr>
            <a:endParaRPr lang="en-US" dirty="0" smtClean="0"/>
          </a:p>
          <a:p>
            <a:pPr marL="457200" indent="-457200">
              <a:buFont typeface="+mj-lt"/>
              <a:buAutoNum type="arabicPeriod"/>
            </a:pPr>
            <a:r>
              <a:rPr lang="en-US" dirty="0" smtClean="0"/>
              <a:t>While creating the next model, higher weights are given to the data points which were predicted incorrectly.</a:t>
            </a:r>
          </a:p>
          <a:p>
            <a:pPr marL="457200" indent="-457200">
              <a:buFont typeface="+mj-lt"/>
              <a:buAutoNum type="arabicPeriod"/>
            </a:pPr>
            <a:endParaRPr lang="en-US" dirty="0" smtClean="0"/>
          </a:p>
          <a:p>
            <a:pPr marL="457200" indent="-457200">
              <a:buFont typeface="+mj-lt"/>
              <a:buAutoNum type="arabicPeriod"/>
            </a:pPr>
            <a:r>
              <a:rPr lang="en-US" dirty="0" smtClean="0"/>
              <a:t>Weights can be determined using the error value. For instance, the higher the error the more is the weight assigned to the observation.</a:t>
            </a:r>
          </a:p>
          <a:p>
            <a:pPr marL="457200" indent="-457200">
              <a:buFont typeface="+mj-lt"/>
              <a:buAutoNum type="arabicPeriod"/>
            </a:pPr>
            <a:endParaRPr lang="en-US" dirty="0" smtClean="0"/>
          </a:p>
          <a:p>
            <a:pPr marL="457200" indent="-457200">
              <a:buFont typeface="+mj-lt"/>
              <a:buAutoNum type="arabicPeriod"/>
            </a:pPr>
            <a:r>
              <a:rPr lang="en-US" dirty="0" smtClean="0"/>
              <a:t>This process is repeated until the error function does not change, or the maximum limit of the number of estimators is reached.</a:t>
            </a:r>
          </a:p>
          <a:p>
            <a:endParaRPr lang="en-US" sz="2000" dirty="0"/>
          </a:p>
        </p:txBody>
      </p:sp>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spTree>
    <p:extLst>
      <p:ext uri="{BB962C8B-B14F-4D97-AF65-F5344CB8AC3E}">
        <p14:creationId xmlns:p14="http://schemas.microsoft.com/office/powerpoint/2010/main" val="42724458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01914" y="305337"/>
            <a:ext cx="10591800" cy="4339650"/>
          </a:xfrm>
          <a:prstGeom prst="rect">
            <a:avLst/>
          </a:prstGeom>
          <a:noFill/>
        </p:spPr>
        <p:txBody>
          <a:bodyPr wrap="square" rtlCol="0">
            <a:spAutoFit/>
          </a:bodyPr>
          <a:lstStyle/>
          <a:p>
            <a:r>
              <a:rPr lang="en-US" sz="2800" b="1" dirty="0" err="1" smtClean="0"/>
              <a:t>Hyperparameters</a:t>
            </a:r>
            <a:endParaRPr lang="en-US" sz="2800" b="1" dirty="0" smtClean="0"/>
          </a:p>
          <a:p>
            <a:endParaRPr lang="en-US" sz="2800" b="1" dirty="0"/>
          </a:p>
          <a:p>
            <a:r>
              <a:rPr lang="en-US" sz="2000" b="1" dirty="0" err="1" smtClean="0"/>
              <a:t>base_estimators</a:t>
            </a:r>
            <a:r>
              <a:rPr lang="en-US" sz="2000" dirty="0"/>
              <a:t>: specifies the base type estimator, i.e. the algorithm to be used as base learner</a:t>
            </a:r>
            <a:r>
              <a:rPr lang="en-US" sz="2000" dirty="0" smtClean="0"/>
              <a:t>.</a:t>
            </a:r>
          </a:p>
          <a:p>
            <a:endParaRPr lang="en-US" sz="2000" dirty="0"/>
          </a:p>
          <a:p>
            <a:r>
              <a:rPr lang="en-US" sz="2000" b="1" dirty="0" err="1"/>
              <a:t>n_estimators</a:t>
            </a:r>
            <a:r>
              <a:rPr lang="en-US" sz="2000" b="1" dirty="0"/>
              <a:t>: </a:t>
            </a:r>
            <a:r>
              <a:rPr lang="en-US" sz="2000" dirty="0"/>
              <a:t>It defines the number of base estimators, where the default is 10 but you can increase it in order to obtain a better performance</a:t>
            </a:r>
            <a:r>
              <a:rPr lang="en-US" sz="2000" dirty="0" smtClean="0"/>
              <a:t>.</a:t>
            </a:r>
          </a:p>
          <a:p>
            <a:endParaRPr lang="en-US" sz="2000" dirty="0"/>
          </a:p>
          <a:p>
            <a:r>
              <a:rPr lang="en-US" sz="2000" b="1" dirty="0" err="1"/>
              <a:t>learning_rate</a:t>
            </a:r>
            <a:r>
              <a:rPr lang="en-US" sz="2000" b="1" dirty="0"/>
              <a:t> : </a:t>
            </a:r>
            <a:r>
              <a:rPr lang="en-US" sz="2000" dirty="0"/>
              <a:t>same impact as in gradient descent </a:t>
            </a:r>
            <a:r>
              <a:rPr lang="en-US" sz="2000" dirty="0" smtClean="0"/>
              <a:t>algorithm</a:t>
            </a:r>
          </a:p>
          <a:p>
            <a:endParaRPr lang="en-US" sz="2000" dirty="0"/>
          </a:p>
          <a:p>
            <a:r>
              <a:rPr lang="en-US" sz="2000" b="1" dirty="0" err="1"/>
              <a:t>max_depth</a:t>
            </a:r>
            <a:r>
              <a:rPr lang="en-US" sz="2000" b="1" dirty="0"/>
              <a:t> : </a:t>
            </a:r>
            <a:r>
              <a:rPr lang="en-US" sz="2000" dirty="0"/>
              <a:t>Maximum depth of </a:t>
            </a:r>
            <a:r>
              <a:rPr lang="en-US" sz="2000" dirty="0" smtClean="0"/>
              <a:t>the </a:t>
            </a:r>
            <a:r>
              <a:rPr lang="en-US" sz="2000" dirty="0"/>
              <a:t>individual </a:t>
            </a:r>
            <a:r>
              <a:rPr lang="en-US" sz="2000" dirty="0" smtClean="0"/>
              <a:t>estimator</a:t>
            </a:r>
          </a:p>
          <a:p>
            <a:endParaRPr lang="en-US" sz="2000" dirty="0"/>
          </a:p>
          <a:p>
            <a:endParaRPr lang="en-US" sz="2000" dirty="0"/>
          </a:p>
        </p:txBody>
      </p:sp>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spTree>
    <p:extLst>
      <p:ext uri="{BB962C8B-B14F-4D97-AF65-F5344CB8AC3E}">
        <p14:creationId xmlns:p14="http://schemas.microsoft.com/office/powerpoint/2010/main" val="34692838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01914" y="914400"/>
            <a:ext cx="10591800" cy="5262979"/>
          </a:xfrm>
          <a:prstGeom prst="rect">
            <a:avLst/>
          </a:prstGeom>
          <a:noFill/>
        </p:spPr>
        <p:txBody>
          <a:bodyPr wrap="square" rtlCol="0">
            <a:spAutoFit/>
          </a:bodyPr>
          <a:lstStyle/>
          <a:p>
            <a:r>
              <a:rPr lang="en-US" sz="2800" b="1" dirty="0">
                <a:latin typeface="Cambria" pitchFamily="18" charset="0"/>
              </a:rPr>
              <a:t>Pros</a:t>
            </a:r>
          </a:p>
          <a:p>
            <a:pPr marL="342900" indent="-342900">
              <a:buFont typeface="Wingdings" pitchFamily="2" charset="2"/>
              <a:buChar char="§"/>
            </a:pPr>
            <a:r>
              <a:rPr lang="en-US" sz="2400" dirty="0" err="1">
                <a:latin typeface="Cambria" pitchFamily="18" charset="0"/>
              </a:rPr>
              <a:t>AdaBoost</a:t>
            </a:r>
            <a:r>
              <a:rPr lang="en-US" sz="2400" dirty="0">
                <a:latin typeface="Cambria" pitchFamily="18" charset="0"/>
              </a:rPr>
              <a:t> is easy to implement. </a:t>
            </a:r>
            <a:endParaRPr lang="en-US" sz="2400" dirty="0" smtClean="0">
              <a:latin typeface="Cambria" pitchFamily="18" charset="0"/>
            </a:endParaRPr>
          </a:p>
          <a:p>
            <a:pPr marL="342900" indent="-342900">
              <a:buFont typeface="Wingdings" pitchFamily="2" charset="2"/>
              <a:buChar char="§"/>
            </a:pPr>
            <a:r>
              <a:rPr lang="en-US" sz="2400" dirty="0" smtClean="0">
                <a:latin typeface="Cambria" pitchFamily="18" charset="0"/>
              </a:rPr>
              <a:t>It </a:t>
            </a:r>
            <a:r>
              <a:rPr lang="en-US" sz="2400" dirty="0">
                <a:latin typeface="Cambria" pitchFamily="18" charset="0"/>
              </a:rPr>
              <a:t>iteratively corrects the mistakes of the weak classifier and improves accuracy by combining weak learners</a:t>
            </a:r>
            <a:r>
              <a:rPr lang="en-US" sz="2400" dirty="0" smtClean="0">
                <a:latin typeface="Cambria" pitchFamily="18" charset="0"/>
              </a:rPr>
              <a:t>.</a:t>
            </a:r>
          </a:p>
          <a:p>
            <a:pPr marL="342900" indent="-342900">
              <a:buFont typeface="Wingdings" pitchFamily="2" charset="2"/>
              <a:buChar char="§"/>
            </a:pPr>
            <a:r>
              <a:rPr lang="en-US" sz="2400" dirty="0" smtClean="0">
                <a:latin typeface="Cambria" pitchFamily="18" charset="0"/>
              </a:rPr>
              <a:t>You </a:t>
            </a:r>
            <a:r>
              <a:rPr lang="en-US" sz="2400" dirty="0">
                <a:latin typeface="Cambria" pitchFamily="18" charset="0"/>
              </a:rPr>
              <a:t>can use many base classifiers with </a:t>
            </a:r>
            <a:r>
              <a:rPr lang="en-US" sz="2400" dirty="0" err="1">
                <a:latin typeface="Cambria" pitchFamily="18" charset="0"/>
              </a:rPr>
              <a:t>AdaBoost</a:t>
            </a:r>
            <a:r>
              <a:rPr lang="en-US" sz="2400" dirty="0">
                <a:latin typeface="Cambria" pitchFamily="18" charset="0"/>
              </a:rPr>
              <a:t>. </a:t>
            </a:r>
            <a:endParaRPr lang="en-US" sz="2400" dirty="0" smtClean="0">
              <a:latin typeface="Cambria" pitchFamily="18" charset="0"/>
            </a:endParaRPr>
          </a:p>
          <a:p>
            <a:pPr marL="342900" indent="-342900">
              <a:buFont typeface="Wingdings" pitchFamily="2" charset="2"/>
              <a:buChar char="§"/>
            </a:pPr>
            <a:r>
              <a:rPr lang="en-US" sz="2400" dirty="0" err="1" smtClean="0">
                <a:latin typeface="Cambria" pitchFamily="18" charset="0"/>
              </a:rPr>
              <a:t>AdaBoost</a:t>
            </a:r>
            <a:r>
              <a:rPr lang="en-US" sz="2400" dirty="0" smtClean="0">
                <a:latin typeface="Cambria" pitchFamily="18" charset="0"/>
              </a:rPr>
              <a:t> </a:t>
            </a:r>
            <a:r>
              <a:rPr lang="en-US" sz="2400" dirty="0">
                <a:latin typeface="Cambria" pitchFamily="18" charset="0"/>
              </a:rPr>
              <a:t>is not prone to </a:t>
            </a:r>
            <a:r>
              <a:rPr lang="en-US" sz="2400" dirty="0" smtClean="0">
                <a:latin typeface="Cambria" pitchFamily="18" charset="0"/>
              </a:rPr>
              <a:t>over-fitting</a:t>
            </a:r>
            <a:r>
              <a:rPr lang="en-US" sz="2400" dirty="0">
                <a:latin typeface="Cambria" pitchFamily="18" charset="0"/>
              </a:rPr>
              <a:t>. This can be found out via experiment results, but there is no concrete reason available</a:t>
            </a:r>
            <a:r>
              <a:rPr lang="en-US" sz="2400" dirty="0" smtClean="0">
                <a:latin typeface="Cambria" pitchFamily="18" charset="0"/>
              </a:rPr>
              <a:t>.</a:t>
            </a:r>
          </a:p>
          <a:p>
            <a:endParaRPr lang="en-US" sz="2400" dirty="0">
              <a:latin typeface="Cambria" pitchFamily="18" charset="0"/>
            </a:endParaRPr>
          </a:p>
          <a:p>
            <a:r>
              <a:rPr lang="en-US" sz="2800" b="1" dirty="0">
                <a:latin typeface="Cambria" pitchFamily="18" charset="0"/>
              </a:rPr>
              <a:t>Cons</a:t>
            </a:r>
          </a:p>
          <a:p>
            <a:pPr marL="342900" indent="-342900">
              <a:buFont typeface="Arial" pitchFamily="34" charset="0"/>
              <a:buChar char="•"/>
            </a:pPr>
            <a:r>
              <a:rPr lang="en-US" sz="2400" dirty="0" err="1">
                <a:latin typeface="Cambria" pitchFamily="18" charset="0"/>
              </a:rPr>
              <a:t>AdaBoost</a:t>
            </a:r>
            <a:r>
              <a:rPr lang="en-US" sz="2400" dirty="0">
                <a:latin typeface="Cambria" pitchFamily="18" charset="0"/>
              </a:rPr>
              <a:t> is sensitive to noise data. </a:t>
            </a:r>
            <a:endParaRPr lang="en-US" sz="2400" dirty="0" smtClean="0">
              <a:latin typeface="Cambria" pitchFamily="18" charset="0"/>
            </a:endParaRPr>
          </a:p>
          <a:p>
            <a:pPr marL="342900" indent="-342900">
              <a:buFont typeface="Arial" pitchFamily="34" charset="0"/>
              <a:buChar char="•"/>
            </a:pPr>
            <a:r>
              <a:rPr lang="en-US" sz="2400" dirty="0" smtClean="0">
                <a:latin typeface="Cambria" pitchFamily="18" charset="0"/>
              </a:rPr>
              <a:t>It </a:t>
            </a:r>
            <a:r>
              <a:rPr lang="en-US" sz="2400" dirty="0">
                <a:latin typeface="Cambria" pitchFamily="18" charset="0"/>
              </a:rPr>
              <a:t>is highly </a:t>
            </a:r>
            <a:r>
              <a:rPr lang="en-US" sz="2400" b="1" dirty="0">
                <a:latin typeface="Cambria" pitchFamily="18" charset="0"/>
              </a:rPr>
              <a:t>affected by outliers </a:t>
            </a:r>
            <a:r>
              <a:rPr lang="en-US" sz="2400" dirty="0">
                <a:latin typeface="Cambria" pitchFamily="18" charset="0"/>
              </a:rPr>
              <a:t>because it tries to fit each point perfectly. </a:t>
            </a:r>
            <a:endParaRPr lang="en-US" sz="2400" dirty="0" smtClean="0">
              <a:latin typeface="Cambria" pitchFamily="18" charset="0"/>
            </a:endParaRPr>
          </a:p>
          <a:p>
            <a:pPr marL="342900" indent="-342900">
              <a:buFont typeface="Arial" pitchFamily="34" charset="0"/>
              <a:buChar char="•"/>
            </a:pPr>
            <a:r>
              <a:rPr lang="en-US" sz="2400" dirty="0" err="1" smtClean="0">
                <a:latin typeface="Cambria" pitchFamily="18" charset="0"/>
              </a:rPr>
              <a:t>AdaBoost</a:t>
            </a:r>
            <a:r>
              <a:rPr lang="en-US" sz="2400" dirty="0" smtClean="0">
                <a:latin typeface="Cambria" pitchFamily="18" charset="0"/>
              </a:rPr>
              <a:t> </a:t>
            </a:r>
            <a:r>
              <a:rPr lang="en-US" sz="2400" dirty="0">
                <a:latin typeface="Cambria" pitchFamily="18" charset="0"/>
              </a:rPr>
              <a:t>is slower compared to </a:t>
            </a:r>
            <a:r>
              <a:rPr lang="en-US" sz="2400" dirty="0" err="1">
                <a:latin typeface="Cambria" pitchFamily="18" charset="0"/>
              </a:rPr>
              <a:t>XGBoost</a:t>
            </a:r>
            <a:r>
              <a:rPr lang="en-US" sz="2400" dirty="0">
                <a:latin typeface="Cambria" pitchFamily="18" charset="0"/>
              </a:rPr>
              <a:t>.</a:t>
            </a:r>
          </a:p>
          <a:p>
            <a:endParaRPr lang="en-US" sz="2000" dirty="0">
              <a:latin typeface="Cambria" pitchFamily="18" charset="0"/>
            </a:endParaRPr>
          </a:p>
          <a:p>
            <a:endParaRPr lang="en-US" sz="2000" dirty="0">
              <a:latin typeface="Cambria" pitchFamily="18" charset="0"/>
            </a:endParaRPr>
          </a:p>
        </p:txBody>
      </p:sp>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spTree>
    <p:extLst>
      <p:ext uri="{BB962C8B-B14F-4D97-AF65-F5344CB8AC3E}">
        <p14:creationId xmlns:p14="http://schemas.microsoft.com/office/powerpoint/2010/main" val="915817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0" y="1981200"/>
            <a:ext cx="9448800" cy="2677656"/>
          </a:xfrm>
          <a:prstGeom prst="rect">
            <a:avLst/>
          </a:prstGeom>
          <a:noFill/>
        </p:spPr>
        <p:txBody>
          <a:bodyPr wrap="square" rtlCol="0">
            <a:spAutoFit/>
          </a:bodyPr>
          <a:lstStyle/>
          <a:p>
            <a:r>
              <a:rPr lang="en-US" sz="2400" dirty="0"/>
              <a:t>Using techniques like Bagging and Boosting helps to </a:t>
            </a:r>
            <a:r>
              <a:rPr lang="en-US" sz="2400" b="1" dirty="0"/>
              <a:t>decrease the variance</a:t>
            </a:r>
            <a:r>
              <a:rPr lang="en-US" sz="2400" dirty="0"/>
              <a:t> and </a:t>
            </a:r>
            <a:r>
              <a:rPr lang="en-US" sz="2400" b="1" dirty="0"/>
              <a:t>increased the robustness </a:t>
            </a:r>
            <a:r>
              <a:rPr lang="en-US" sz="2400" dirty="0"/>
              <a:t>of the model. </a:t>
            </a:r>
            <a:endParaRPr lang="en-US" sz="2400" dirty="0" smtClean="0"/>
          </a:p>
          <a:p>
            <a:endParaRPr lang="en-US" sz="2400" dirty="0"/>
          </a:p>
          <a:p>
            <a:r>
              <a:rPr lang="en-US" sz="2400" dirty="0" smtClean="0"/>
              <a:t>Combinations </a:t>
            </a:r>
            <a:r>
              <a:rPr lang="en-US" sz="2400" dirty="0"/>
              <a:t>of multiple classifiers </a:t>
            </a:r>
            <a:r>
              <a:rPr lang="en-US" sz="2400" b="1" dirty="0"/>
              <a:t>decrease variance</a:t>
            </a:r>
            <a:r>
              <a:rPr lang="en-US" sz="2400" dirty="0"/>
              <a:t>, especially in the case of unstable classifiers, and may produce a more reliable classification than a single classifier.</a:t>
            </a:r>
          </a:p>
          <a:p>
            <a:endParaRPr lang="en-US" sz="2400" dirty="0"/>
          </a:p>
        </p:txBody>
      </p:sp>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3"/>
          <a:stretch/>
        </p:blipFill>
        <p:spPr>
          <a:xfrm>
            <a:off x="10820400" y="152401"/>
            <a:ext cx="1219200" cy="381000"/>
          </a:xfrm>
          <a:prstGeom prst="rect">
            <a:avLst/>
          </a:prstGeom>
          <a:ln>
            <a:noFill/>
          </a:ln>
        </p:spPr>
      </p:pic>
    </p:spTree>
    <p:extLst>
      <p:ext uri="{BB962C8B-B14F-4D97-AF65-F5344CB8AC3E}">
        <p14:creationId xmlns:p14="http://schemas.microsoft.com/office/powerpoint/2010/main" val="21866534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24200" y="2895600"/>
            <a:ext cx="10591800" cy="1815882"/>
          </a:xfrm>
          <a:prstGeom prst="rect">
            <a:avLst/>
          </a:prstGeom>
          <a:noFill/>
        </p:spPr>
        <p:txBody>
          <a:bodyPr wrap="square" rtlCol="0">
            <a:spAutoFit/>
          </a:bodyPr>
          <a:lstStyle/>
          <a:p>
            <a:r>
              <a:rPr lang="en-US" sz="4400" b="1" dirty="0">
                <a:solidFill>
                  <a:schemeClr val="accent2">
                    <a:lumMod val="75000"/>
                  </a:schemeClr>
                </a:solidFill>
              </a:rPr>
              <a:t>Gradient Boosting</a:t>
            </a:r>
          </a:p>
          <a:p>
            <a:endParaRPr lang="en-US" sz="2800" b="1" dirty="0">
              <a:solidFill>
                <a:schemeClr val="accent2">
                  <a:lumMod val="75000"/>
                </a:schemeClr>
              </a:solidFill>
            </a:endParaRPr>
          </a:p>
          <a:p>
            <a:endParaRPr lang="en-US" sz="2000" dirty="0">
              <a:solidFill>
                <a:schemeClr val="accent2">
                  <a:lumMod val="75000"/>
                </a:schemeClr>
              </a:solidFill>
            </a:endParaRPr>
          </a:p>
          <a:p>
            <a:endParaRPr lang="en-US" sz="2000" dirty="0">
              <a:solidFill>
                <a:schemeClr val="accent2">
                  <a:lumMod val="75000"/>
                </a:schemeClr>
              </a:solidFill>
            </a:endParaRPr>
          </a:p>
        </p:txBody>
      </p:sp>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spTree>
    <p:extLst>
      <p:ext uri="{BB962C8B-B14F-4D97-AF65-F5344CB8AC3E}">
        <p14:creationId xmlns:p14="http://schemas.microsoft.com/office/powerpoint/2010/main" val="4354417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256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762000"/>
            <a:ext cx="9601200" cy="49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1" y="4800601"/>
            <a:ext cx="3810000" cy="1358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4806021"/>
            <a:ext cx="3677466" cy="1638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0600" y="2895599"/>
            <a:ext cx="2714081" cy="243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50915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568235"/>
            <a:ext cx="2714081" cy="243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2590800"/>
            <a:ext cx="4191000" cy="2236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101" y="1122556"/>
            <a:ext cx="2819400" cy="1328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1716" y="3190709"/>
            <a:ext cx="3751489" cy="771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65271" y="1122556"/>
            <a:ext cx="2604020" cy="97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1"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9715" y="4859476"/>
            <a:ext cx="3154985" cy="1624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2"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54259" y="5009557"/>
            <a:ext cx="3508738" cy="112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flipV="1">
            <a:off x="4800600" y="2947150"/>
            <a:ext cx="533400" cy="177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7943451" y="1698453"/>
            <a:ext cx="533400" cy="177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9400476" y="1943411"/>
            <a:ext cx="208152" cy="10159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6433457" y="4087785"/>
            <a:ext cx="230798" cy="5112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7124700" y="5571082"/>
            <a:ext cx="626801" cy="88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4843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276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609600"/>
            <a:ext cx="8839200" cy="5236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4200" y="4944449"/>
            <a:ext cx="3276600" cy="1608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2262" y="2514600"/>
            <a:ext cx="4041307"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25157" y="3926140"/>
            <a:ext cx="2209800" cy="1018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5"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7501983">
            <a:off x="9768774" y="5205900"/>
            <a:ext cx="947413" cy="50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9112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286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533401"/>
            <a:ext cx="7624762" cy="5303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0884" y="1905000"/>
            <a:ext cx="2695167" cy="112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1109" y="3031013"/>
            <a:ext cx="2009775" cy="101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10884" y="4082025"/>
            <a:ext cx="3274219" cy="809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flipH="1" flipV="1">
            <a:off x="8267835" y="3938402"/>
            <a:ext cx="609465" cy="3157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867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3548" y="5105400"/>
            <a:ext cx="3433628" cy="877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13033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296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42901"/>
            <a:ext cx="8188678" cy="416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4191000"/>
            <a:ext cx="3762375" cy="1249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3925" y="4464368"/>
            <a:ext cx="60864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86266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307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51610"/>
            <a:ext cx="7935479" cy="489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362835"/>
            <a:ext cx="3823551" cy="1176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74000" y="1676400"/>
            <a:ext cx="3102463" cy="183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6348" y="4800600"/>
            <a:ext cx="4740054" cy="147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81085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317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42901"/>
            <a:ext cx="10053637" cy="5866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4495800"/>
            <a:ext cx="4791075"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8" name="Picture 4" descr="C:\Program Files (x86)\Microsoft Office\MEDIA\CAGCAT10\j0286034.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63200" y="4685017"/>
            <a:ext cx="1581354"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0345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327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33363"/>
            <a:ext cx="10455002" cy="571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p:nvPr/>
        </p:nvPicPr>
        <p:blipFill>
          <a:blip r:embed="rId4"/>
          <a:stretch/>
        </p:blipFill>
        <p:spPr>
          <a:xfrm>
            <a:off x="10820400" y="152401"/>
            <a:ext cx="1219200" cy="381000"/>
          </a:xfrm>
          <a:prstGeom prst="rect">
            <a:avLst/>
          </a:prstGeom>
          <a:ln>
            <a:noFill/>
          </a:ln>
        </p:spPr>
      </p:pic>
      <p:pic>
        <p:nvPicPr>
          <p:cNvPr id="327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8600" y="5300459"/>
            <a:ext cx="2496970" cy="113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flipH="1" flipV="1">
            <a:off x="6172200" y="5181600"/>
            <a:ext cx="16764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4443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3379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217" y="685800"/>
            <a:ext cx="10281846" cy="547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9893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90600" y="609600"/>
            <a:ext cx="9448800" cy="3170099"/>
          </a:xfrm>
          <a:prstGeom prst="rect">
            <a:avLst/>
          </a:prstGeom>
          <a:noFill/>
        </p:spPr>
        <p:txBody>
          <a:bodyPr wrap="square" rtlCol="0">
            <a:spAutoFit/>
          </a:bodyPr>
          <a:lstStyle/>
          <a:p>
            <a:r>
              <a:rPr lang="en-US" sz="2400" dirty="0" smtClean="0"/>
              <a:t>BOOTSTRAPPING</a:t>
            </a:r>
          </a:p>
          <a:p>
            <a:endParaRPr lang="en-US" sz="2400" dirty="0"/>
          </a:p>
          <a:p>
            <a:pPr marL="342900" indent="-342900">
              <a:buFont typeface="Arial" pitchFamily="34" charset="0"/>
              <a:buChar char="•"/>
            </a:pPr>
            <a:r>
              <a:rPr lang="en-US" sz="2000" dirty="0"/>
              <a:t>Bootstrap refers to </a:t>
            </a:r>
            <a:r>
              <a:rPr lang="en-US" sz="2000" b="1" dirty="0"/>
              <a:t>random sampling with replacement</a:t>
            </a:r>
            <a:r>
              <a:rPr lang="en-US" sz="2000" dirty="0"/>
              <a:t>. Bootstrap allows us to better understand the </a:t>
            </a:r>
            <a:r>
              <a:rPr lang="en-US" sz="2000" b="1" dirty="0"/>
              <a:t>bias and the variance</a:t>
            </a:r>
            <a:r>
              <a:rPr lang="en-US" sz="2000" dirty="0"/>
              <a:t> with the dataset. </a:t>
            </a:r>
            <a:endParaRPr lang="en-US" sz="2000" dirty="0" smtClean="0"/>
          </a:p>
          <a:p>
            <a:pPr marL="342900" indent="-342900">
              <a:buFont typeface="Arial" pitchFamily="34" charset="0"/>
              <a:buChar char="•"/>
            </a:pPr>
            <a:r>
              <a:rPr lang="en-US" sz="2000" dirty="0" smtClean="0"/>
              <a:t>Bootstrap </a:t>
            </a:r>
            <a:r>
              <a:rPr lang="en-US" sz="2000" dirty="0"/>
              <a:t>involves random sampling of small subset of data from the dataset. </a:t>
            </a:r>
            <a:endParaRPr lang="en-US" sz="2000" dirty="0" smtClean="0"/>
          </a:p>
          <a:p>
            <a:pPr marL="342900" indent="-342900">
              <a:buFont typeface="Arial" pitchFamily="34" charset="0"/>
              <a:buChar char="•"/>
            </a:pPr>
            <a:r>
              <a:rPr lang="en-US" sz="2000" dirty="0" smtClean="0"/>
              <a:t>This </a:t>
            </a:r>
            <a:r>
              <a:rPr lang="en-US" sz="2000" dirty="0"/>
              <a:t>subset can be </a:t>
            </a:r>
            <a:r>
              <a:rPr lang="en-US" sz="2000" dirty="0" smtClean="0"/>
              <a:t>replaced. </a:t>
            </a:r>
          </a:p>
          <a:p>
            <a:pPr marL="342900" indent="-342900">
              <a:buFont typeface="Arial" pitchFamily="34" charset="0"/>
              <a:buChar char="•"/>
            </a:pPr>
            <a:r>
              <a:rPr lang="en-US" sz="2000" dirty="0" smtClean="0"/>
              <a:t>The </a:t>
            </a:r>
            <a:r>
              <a:rPr lang="en-US" sz="2000" dirty="0"/>
              <a:t>selection of all the example in the dataset has equal probability</a:t>
            </a:r>
            <a:r>
              <a:rPr lang="en-US" sz="2400" dirty="0"/>
              <a:t>. </a:t>
            </a:r>
            <a:endParaRPr lang="en-US" sz="2400" dirty="0" smtClean="0"/>
          </a:p>
          <a:p>
            <a:endParaRPr lang="en-US" sz="2400" dirty="0"/>
          </a:p>
          <a:p>
            <a:endParaRPr lang="en-US" sz="2400" dirty="0"/>
          </a:p>
        </p:txBody>
      </p:sp>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descr="https://cdn-images-1.medium.com/max/1200/1*YYom-NKDaZ-B7RB_891DgQ.png"/>
          <p:cNvPicPr/>
          <p:nvPr/>
        </p:nvPicPr>
        <p:blipFill>
          <a:blip r:embed="rId3">
            <a:extLst>
              <a:ext uri="{28A0092B-C50C-407E-A947-70E740481C1C}">
                <a14:useLocalDpi xmlns:a14="http://schemas.microsoft.com/office/drawing/2010/main" val="0"/>
              </a:ext>
            </a:extLst>
          </a:blip>
          <a:srcRect/>
          <a:stretch>
            <a:fillRect/>
          </a:stretch>
        </p:blipFill>
        <p:spPr bwMode="auto">
          <a:xfrm>
            <a:off x="2590800" y="3048000"/>
            <a:ext cx="5586730" cy="3297873"/>
          </a:xfrm>
          <a:prstGeom prst="rect">
            <a:avLst/>
          </a:prstGeom>
          <a:noFill/>
          <a:ln>
            <a:noFill/>
          </a:ln>
        </p:spPr>
      </p:pic>
      <p:pic>
        <p:nvPicPr>
          <p:cNvPr id="5" name="Picture 4"/>
          <p:cNvPicPr/>
          <p:nvPr/>
        </p:nvPicPr>
        <p:blipFill>
          <a:blip r:embed="rId4"/>
          <a:stretch/>
        </p:blipFill>
        <p:spPr>
          <a:xfrm>
            <a:off x="10820400" y="152401"/>
            <a:ext cx="1219200" cy="381000"/>
          </a:xfrm>
          <a:prstGeom prst="rect">
            <a:avLst/>
          </a:prstGeom>
          <a:ln>
            <a:noFill/>
          </a:ln>
        </p:spPr>
      </p:pic>
    </p:spTree>
    <p:extLst>
      <p:ext uri="{BB962C8B-B14F-4D97-AF65-F5344CB8AC3E}">
        <p14:creationId xmlns:p14="http://schemas.microsoft.com/office/powerpoint/2010/main" val="39727274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348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070" y="294118"/>
            <a:ext cx="7167752" cy="2932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0955" y="3030922"/>
            <a:ext cx="2411245" cy="39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9726308">
            <a:off x="4724400" y="2260181"/>
            <a:ext cx="784648" cy="770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4217" y="3895725"/>
            <a:ext cx="7477458"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 y="5778274"/>
            <a:ext cx="6999287"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3"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48673" y="5605327"/>
            <a:ext cx="3686175"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4"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73181" y="4267200"/>
            <a:ext cx="30194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5"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43924" y="2835048"/>
            <a:ext cx="3495675"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flipV="1">
            <a:off x="9525000" y="4733925"/>
            <a:ext cx="76200" cy="6762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9601200" y="3757614"/>
            <a:ext cx="152401" cy="5095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34822" idx="3"/>
          </p:cNvCxnSpPr>
          <p:nvPr/>
        </p:nvCxnSpPr>
        <p:spPr>
          <a:xfrm>
            <a:off x="7532687" y="6116412"/>
            <a:ext cx="65384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5380253" y="5582875"/>
            <a:ext cx="791947" cy="360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4826" name="Picture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14007" y="1371600"/>
            <a:ext cx="2509837" cy="874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 name="Straight Arrow Connector 25"/>
          <p:cNvCxnSpPr/>
          <p:nvPr/>
        </p:nvCxnSpPr>
        <p:spPr>
          <a:xfrm flipV="1">
            <a:off x="10820400" y="2228135"/>
            <a:ext cx="76200" cy="6762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Down Arrow 11"/>
          <p:cNvSpPr/>
          <p:nvPr/>
        </p:nvSpPr>
        <p:spPr>
          <a:xfrm>
            <a:off x="3529663" y="3633036"/>
            <a:ext cx="179555" cy="3354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0396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42901"/>
            <a:ext cx="10306033" cy="577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p:nvPr/>
        </p:nvPicPr>
        <p:blipFill>
          <a:blip r:embed="rId4"/>
          <a:stretch/>
        </p:blipFill>
        <p:spPr>
          <a:xfrm>
            <a:off x="10820400" y="152401"/>
            <a:ext cx="1219200" cy="381000"/>
          </a:xfrm>
          <a:prstGeom prst="rect">
            <a:avLst/>
          </a:prstGeom>
          <a:ln>
            <a:noFill/>
          </a:ln>
        </p:spPr>
      </p:pic>
    </p:spTree>
    <p:extLst>
      <p:ext uri="{BB962C8B-B14F-4D97-AF65-F5344CB8AC3E}">
        <p14:creationId xmlns:p14="http://schemas.microsoft.com/office/powerpoint/2010/main" val="988181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368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799" y="609600"/>
            <a:ext cx="8167687" cy="548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Elbow Connector 2"/>
          <p:cNvCxnSpPr/>
          <p:nvPr/>
        </p:nvCxnSpPr>
        <p:spPr>
          <a:xfrm rot="5400000" flipH="1" flipV="1">
            <a:off x="5485270" y="3396778"/>
            <a:ext cx="854744" cy="762000"/>
          </a:xfrm>
          <a:prstGeom prst="bentConnector3">
            <a:avLst>
              <a:gd name="adj1" fmla="val -433"/>
            </a:avLst>
          </a:prstGeom>
          <a:ln>
            <a:tailEnd type="arrow"/>
          </a:ln>
        </p:spPr>
        <p:style>
          <a:lnRef idx="1">
            <a:schemeClr val="accent1"/>
          </a:lnRef>
          <a:fillRef idx="0">
            <a:schemeClr val="accent1"/>
          </a:fillRef>
          <a:effectRef idx="0">
            <a:schemeClr val="accent1"/>
          </a:effectRef>
          <a:fontRef idx="minor">
            <a:schemeClr val="tx1"/>
          </a:fontRef>
        </p:style>
      </p:cxnSp>
      <p:sp>
        <p:nvSpPr>
          <p:cNvPr id="8" name="Down Arrow 7"/>
          <p:cNvSpPr/>
          <p:nvPr/>
        </p:nvSpPr>
        <p:spPr>
          <a:xfrm>
            <a:off x="2895600" y="4343400"/>
            <a:ext cx="1524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4200" y="4414158"/>
            <a:ext cx="3217726" cy="1473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a:xfrm flipV="1">
            <a:off x="5912643" y="5194664"/>
            <a:ext cx="1021557" cy="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4692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378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163" y="614363"/>
            <a:ext cx="10352087" cy="562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4084320"/>
            <a:ext cx="565252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a:off x="5867400" y="5257800"/>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334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389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6538" y="2767013"/>
            <a:ext cx="6637337"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13602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399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344" y="990600"/>
            <a:ext cx="10341656" cy="491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07711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409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533401"/>
            <a:ext cx="10298773" cy="551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82708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49432"/>
            <a:ext cx="10329145" cy="5700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p:nvPr/>
        </p:nvPicPr>
        <p:blipFill>
          <a:blip r:embed="rId4"/>
          <a:stretch/>
        </p:blipFill>
        <p:spPr>
          <a:xfrm>
            <a:off x="10820400" y="152401"/>
            <a:ext cx="1219200" cy="381000"/>
          </a:xfrm>
          <a:prstGeom prst="rect">
            <a:avLst/>
          </a:prstGeom>
          <a:ln>
            <a:noFill/>
          </a:ln>
        </p:spPr>
      </p:pic>
    </p:spTree>
    <p:extLst>
      <p:ext uri="{BB962C8B-B14F-4D97-AF65-F5344CB8AC3E}">
        <p14:creationId xmlns:p14="http://schemas.microsoft.com/office/powerpoint/2010/main" val="35923843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430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609600"/>
            <a:ext cx="9158287" cy="539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45896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440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685800"/>
            <a:ext cx="7986712" cy="536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5829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90600" y="609600"/>
            <a:ext cx="9448800" cy="6001643"/>
          </a:xfrm>
          <a:prstGeom prst="rect">
            <a:avLst/>
          </a:prstGeom>
          <a:noFill/>
        </p:spPr>
        <p:txBody>
          <a:bodyPr wrap="square" rtlCol="0">
            <a:spAutoFit/>
          </a:bodyPr>
          <a:lstStyle/>
          <a:p>
            <a:r>
              <a:rPr lang="en-US" sz="2400" b="1" dirty="0"/>
              <a:t>BAGGING</a:t>
            </a:r>
            <a:endParaRPr lang="en-US" sz="2000" dirty="0"/>
          </a:p>
          <a:p>
            <a:r>
              <a:rPr lang="en-US" sz="2000" b="1" dirty="0"/>
              <a:t>Bootstrap Aggregation </a:t>
            </a:r>
            <a:r>
              <a:rPr lang="en-US" sz="2000" dirty="0"/>
              <a:t>(or Bagging for short), is a simple and very powerful ensemble method. Bagging is the application of the Bootstrap procedure to a high-variance machine learning algorithm, typically </a:t>
            </a:r>
            <a:r>
              <a:rPr lang="en-US" sz="2000" b="1" dirty="0"/>
              <a:t>decision trees</a:t>
            </a:r>
            <a:r>
              <a:rPr lang="en-US" sz="2000" dirty="0" smtClean="0"/>
              <a:t>.</a:t>
            </a:r>
          </a:p>
          <a:p>
            <a:endParaRPr lang="en-US" sz="2000" dirty="0"/>
          </a:p>
          <a:p>
            <a:pPr marL="457200" lvl="0" indent="-457200">
              <a:buFont typeface="+mj-lt"/>
              <a:buAutoNum type="arabicPeriod"/>
            </a:pPr>
            <a:r>
              <a:rPr lang="en-US" sz="2000" dirty="0"/>
              <a:t>Suppose there are N observations and M features. A sample from observation is selected randomly with replacement(Bootstrapping</a:t>
            </a:r>
            <a:r>
              <a:rPr lang="en-US" sz="2000" dirty="0" smtClean="0"/>
              <a:t>).</a:t>
            </a:r>
          </a:p>
          <a:p>
            <a:pPr marL="457200" lvl="0" indent="-457200">
              <a:buFont typeface="+mj-lt"/>
              <a:buAutoNum type="arabicPeriod"/>
            </a:pPr>
            <a:endParaRPr lang="en-US" sz="2000" dirty="0"/>
          </a:p>
          <a:p>
            <a:pPr marL="457200" lvl="0" indent="-457200">
              <a:buFont typeface="+mj-lt"/>
              <a:buAutoNum type="arabicPeriod"/>
            </a:pPr>
            <a:r>
              <a:rPr lang="en-US" sz="2000" dirty="0"/>
              <a:t>A subset of features are selected to create a model with sample of observations and subset of features</a:t>
            </a:r>
            <a:r>
              <a:rPr lang="en-US" sz="2000" dirty="0" smtClean="0"/>
              <a:t>.</a:t>
            </a:r>
          </a:p>
          <a:p>
            <a:pPr marL="457200" lvl="0" indent="-457200">
              <a:buFont typeface="+mj-lt"/>
              <a:buAutoNum type="arabicPeriod"/>
            </a:pPr>
            <a:endParaRPr lang="en-US" sz="2000" dirty="0"/>
          </a:p>
          <a:p>
            <a:pPr marL="457200" lvl="0" indent="-457200">
              <a:buFont typeface="+mj-lt"/>
              <a:buAutoNum type="arabicPeriod"/>
            </a:pPr>
            <a:r>
              <a:rPr lang="en-US" sz="2000" dirty="0"/>
              <a:t>Feature from the subset is selected which gives the best split on the training data</a:t>
            </a:r>
            <a:r>
              <a:rPr lang="en-US" sz="2000" dirty="0" smtClean="0"/>
              <a:t>.</a:t>
            </a:r>
          </a:p>
          <a:p>
            <a:pPr marL="457200" lvl="0" indent="-457200">
              <a:buFont typeface="+mj-lt"/>
              <a:buAutoNum type="arabicPeriod"/>
            </a:pPr>
            <a:endParaRPr lang="en-US" sz="2000" dirty="0"/>
          </a:p>
          <a:p>
            <a:pPr marL="457200" lvl="0" indent="-457200">
              <a:buFont typeface="+mj-lt"/>
              <a:buAutoNum type="arabicPeriod"/>
            </a:pPr>
            <a:r>
              <a:rPr lang="en-US" sz="2000" dirty="0"/>
              <a:t>This is repeated to create many models and every model is trained in parallel</a:t>
            </a:r>
          </a:p>
          <a:p>
            <a:pPr marL="457200" lvl="0" indent="-457200">
              <a:buFont typeface="+mj-lt"/>
              <a:buAutoNum type="arabicPeriod"/>
            </a:pPr>
            <a:r>
              <a:rPr lang="en-US" sz="2000" dirty="0"/>
              <a:t>Prediction is given based on the aggregation of predictions from all the models.</a:t>
            </a:r>
          </a:p>
          <a:p>
            <a:endParaRPr lang="en-US" sz="2000" dirty="0"/>
          </a:p>
          <a:p>
            <a:endParaRPr lang="en-US" sz="2000" dirty="0"/>
          </a:p>
        </p:txBody>
      </p:sp>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3"/>
          <a:stretch/>
        </p:blipFill>
        <p:spPr>
          <a:xfrm>
            <a:off x="10820400" y="152401"/>
            <a:ext cx="1219200" cy="381000"/>
          </a:xfrm>
          <a:prstGeom prst="rect">
            <a:avLst/>
          </a:prstGeom>
          <a:ln>
            <a:noFill/>
          </a:ln>
        </p:spPr>
      </p:pic>
    </p:spTree>
    <p:extLst>
      <p:ext uri="{BB962C8B-B14F-4D97-AF65-F5344CB8AC3E}">
        <p14:creationId xmlns:p14="http://schemas.microsoft.com/office/powerpoint/2010/main" val="4330422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450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33401"/>
            <a:ext cx="9943103" cy="536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74797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42901"/>
            <a:ext cx="8272461" cy="275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505200"/>
            <a:ext cx="10135587" cy="283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own Arrow 1"/>
          <p:cNvSpPr/>
          <p:nvPr/>
        </p:nvSpPr>
        <p:spPr>
          <a:xfrm>
            <a:off x="5257800" y="3034937"/>
            <a:ext cx="152400" cy="762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1318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471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8" y="685800"/>
            <a:ext cx="10829335" cy="532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2914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481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762000"/>
            <a:ext cx="10358599" cy="525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56270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491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914400"/>
            <a:ext cx="9214728" cy="494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13069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501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604" y="533401"/>
            <a:ext cx="10059796" cy="542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76168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512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027" y="334192"/>
            <a:ext cx="9774346" cy="557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6800" y="762001"/>
            <a:ext cx="3120571"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29800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522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75963"/>
            <a:ext cx="10358437" cy="620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35471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sp>
        <p:nvSpPr>
          <p:cNvPr id="2" name="TextBox 1"/>
          <p:cNvSpPr txBox="1"/>
          <p:nvPr/>
        </p:nvSpPr>
        <p:spPr>
          <a:xfrm>
            <a:off x="1600200" y="2666102"/>
            <a:ext cx="9296400" cy="707886"/>
          </a:xfrm>
          <a:prstGeom prst="rect">
            <a:avLst/>
          </a:prstGeom>
          <a:noFill/>
        </p:spPr>
        <p:txBody>
          <a:bodyPr wrap="square" rtlCol="0">
            <a:spAutoFit/>
          </a:bodyPr>
          <a:lstStyle/>
          <a:p>
            <a:r>
              <a:rPr lang="en-US" sz="4000" dirty="0" smtClean="0"/>
              <a:t>Gradient Descent Boosting </a:t>
            </a:r>
            <a:r>
              <a:rPr lang="en-US" sz="4000" dirty="0"/>
              <a:t>M</a:t>
            </a:r>
            <a:r>
              <a:rPr lang="en-US" sz="4000" dirty="0" smtClean="0"/>
              <a:t>athematics</a:t>
            </a:r>
            <a:endParaRPr lang="en-US" sz="4000" dirty="0"/>
          </a:p>
        </p:txBody>
      </p:sp>
    </p:spTree>
    <p:extLst>
      <p:ext uri="{BB962C8B-B14F-4D97-AF65-F5344CB8AC3E}">
        <p14:creationId xmlns:p14="http://schemas.microsoft.com/office/powerpoint/2010/main" val="20199258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532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752" y="304800"/>
            <a:ext cx="9894887"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113" y="1285875"/>
            <a:ext cx="10275887"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0752" y="1879828"/>
            <a:ext cx="8805456" cy="466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4200" y="685800"/>
            <a:ext cx="2819400" cy="728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9603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6" name="Picture 5" descr="https://cdn-images-1.medium.com/max/800/1*DFHUbdz6EyOuMYP4pDnFlw.jpeg"/>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52400"/>
            <a:ext cx="8839200" cy="6324600"/>
          </a:xfrm>
          <a:prstGeom prst="rect">
            <a:avLst/>
          </a:prstGeom>
          <a:noFill/>
          <a:ln>
            <a:noFill/>
          </a:ln>
        </p:spPr>
      </p:pic>
      <p:pic>
        <p:nvPicPr>
          <p:cNvPr id="5" name="Picture 4"/>
          <p:cNvPicPr/>
          <p:nvPr/>
        </p:nvPicPr>
        <p:blipFill>
          <a:blip r:embed="rId4"/>
          <a:stretch/>
        </p:blipFill>
        <p:spPr>
          <a:xfrm>
            <a:off x="10820400" y="152401"/>
            <a:ext cx="1219200" cy="381000"/>
          </a:xfrm>
          <a:prstGeom prst="rect">
            <a:avLst/>
          </a:prstGeom>
          <a:ln>
            <a:noFill/>
          </a:ln>
        </p:spPr>
      </p:pic>
    </p:spTree>
    <p:extLst>
      <p:ext uri="{BB962C8B-B14F-4D97-AF65-F5344CB8AC3E}">
        <p14:creationId xmlns:p14="http://schemas.microsoft.com/office/powerpoint/2010/main" val="35589438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01914" y="1295400"/>
            <a:ext cx="10591800" cy="4093428"/>
          </a:xfrm>
          <a:prstGeom prst="rect">
            <a:avLst/>
          </a:prstGeom>
          <a:noFill/>
        </p:spPr>
        <p:txBody>
          <a:bodyPr wrap="square" rtlCol="0">
            <a:spAutoFit/>
          </a:bodyPr>
          <a:lstStyle/>
          <a:p>
            <a:endParaRPr lang="en-US" sz="2800" b="1" dirty="0"/>
          </a:p>
          <a:p>
            <a:pPr marL="457200" indent="-457200">
              <a:buFont typeface="Wingdings" pitchFamily="2" charset="2"/>
              <a:buChar char="q"/>
            </a:pPr>
            <a:r>
              <a:rPr lang="en-US" sz="2400" dirty="0"/>
              <a:t>Gradient Boosting works by sequentially adding the previous predictors </a:t>
            </a:r>
            <a:r>
              <a:rPr lang="en-US" sz="2400" dirty="0" smtClean="0"/>
              <a:t>under-fitted </a:t>
            </a:r>
            <a:r>
              <a:rPr lang="en-US" sz="2400" dirty="0"/>
              <a:t>predictions to the ensemble, ensuring the </a:t>
            </a:r>
            <a:r>
              <a:rPr lang="en-US" sz="2400" dirty="0" smtClean="0"/>
              <a:t>errors </a:t>
            </a:r>
            <a:r>
              <a:rPr lang="en-US" sz="2400" dirty="0"/>
              <a:t>made previously are corrected</a:t>
            </a:r>
            <a:r>
              <a:rPr lang="en-US" sz="2400" dirty="0" smtClean="0"/>
              <a:t>.</a:t>
            </a:r>
          </a:p>
          <a:p>
            <a:pPr marL="457200" indent="-457200">
              <a:buFont typeface="Wingdings" pitchFamily="2" charset="2"/>
              <a:buChar char="q"/>
            </a:pPr>
            <a:endParaRPr lang="en-US" sz="2400" dirty="0"/>
          </a:p>
          <a:p>
            <a:pPr marL="457200" indent="-457200">
              <a:buFont typeface="Wingdings" pitchFamily="2" charset="2"/>
              <a:buChar char="q"/>
            </a:pPr>
            <a:r>
              <a:rPr lang="en-US" sz="2400" dirty="0"/>
              <a:t>The difference lies in what it does with the </a:t>
            </a:r>
            <a:r>
              <a:rPr lang="en-US" sz="2400" dirty="0" err="1"/>
              <a:t>underfitted</a:t>
            </a:r>
            <a:r>
              <a:rPr lang="en-US" sz="2400" dirty="0"/>
              <a:t> values of its predecessor. </a:t>
            </a:r>
            <a:r>
              <a:rPr lang="en-US" sz="2400" dirty="0" smtClean="0"/>
              <a:t>Contrary </a:t>
            </a:r>
            <a:r>
              <a:rPr lang="en-US" sz="2400" dirty="0"/>
              <a:t>to </a:t>
            </a:r>
            <a:r>
              <a:rPr lang="en-US" sz="2400" dirty="0" err="1"/>
              <a:t>AdaBoost</a:t>
            </a:r>
            <a:r>
              <a:rPr lang="en-US" sz="2400" dirty="0"/>
              <a:t>, which tweaks the instance weights at every interaction, this method </a:t>
            </a:r>
            <a:r>
              <a:rPr lang="en-US" sz="2400" b="1" dirty="0"/>
              <a:t>tries to fit the new predictor to the </a:t>
            </a:r>
            <a:r>
              <a:rPr lang="en-US" sz="2400" b="1" i="1" dirty="0"/>
              <a:t>residual errors</a:t>
            </a:r>
            <a:r>
              <a:rPr lang="en-US" sz="2400" b="1" dirty="0"/>
              <a:t> made by the previous predictor</a:t>
            </a:r>
            <a:r>
              <a:rPr lang="en-US" sz="2400" b="1" dirty="0" smtClean="0"/>
              <a:t>.</a:t>
            </a:r>
          </a:p>
          <a:p>
            <a:endParaRPr lang="en-US" sz="2000" dirty="0"/>
          </a:p>
          <a:p>
            <a:endParaRPr lang="en-US" sz="2000" dirty="0"/>
          </a:p>
        </p:txBody>
      </p:sp>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spTree>
    <p:extLst>
      <p:ext uri="{BB962C8B-B14F-4D97-AF65-F5344CB8AC3E}">
        <p14:creationId xmlns:p14="http://schemas.microsoft.com/office/powerpoint/2010/main" val="37655110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76300" y="1644702"/>
            <a:ext cx="10591800" cy="2677656"/>
          </a:xfrm>
          <a:prstGeom prst="rect">
            <a:avLst/>
          </a:prstGeom>
          <a:noFill/>
        </p:spPr>
        <p:txBody>
          <a:bodyPr wrap="square" rtlCol="0">
            <a:spAutoFit/>
          </a:bodyPr>
          <a:lstStyle/>
          <a:p>
            <a:pPr marL="342900" indent="-342900">
              <a:buFont typeface="Wingdings" pitchFamily="2" charset="2"/>
              <a:buChar char="Ø"/>
            </a:pPr>
            <a:r>
              <a:rPr lang="en-US" sz="2400" dirty="0"/>
              <a:t>Gradient boosting is a machine learning technique for </a:t>
            </a:r>
            <a:r>
              <a:rPr lang="en-US" sz="2400" b="1" dirty="0"/>
              <a:t>regression and classification problems,</a:t>
            </a:r>
            <a:r>
              <a:rPr lang="en-US" sz="2400" dirty="0"/>
              <a:t> which produces a prediction model in the form of an ensemble of weak prediction models, </a:t>
            </a:r>
            <a:r>
              <a:rPr lang="en-US" sz="2400" b="1" dirty="0"/>
              <a:t>typically decision trees. </a:t>
            </a:r>
            <a:endParaRPr lang="en-US" sz="2400" b="1" dirty="0" smtClean="0"/>
          </a:p>
          <a:p>
            <a:pPr marL="342900" indent="-342900">
              <a:buFont typeface="Wingdings" pitchFamily="2" charset="2"/>
              <a:buChar char="Ø"/>
            </a:pPr>
            <a:endParaRPr lang="en-US" sz="2400" b="1" dirty="0"/>
          </a:p>
          <a:p>
            <a:pPr marL="342900" indent="-342900">
              <a:buFont typeface="Wingdings" pitchFamily="2" charset="2"/>
              <a:buChar char="Ø"/>
            </a:pPr>
            <a:r>
              <a:rPr lang="en-US" sz="2400" dirty="0"/>
              <a:t>The objective of any supervised learning algorithm is to define a </a:t>
            </a:r>
            <a:r>
              <a:rPr lang="en-US" sz="2400" b="1" dirty="0"/>
              <a:t>loss function </a:t>
            </a:r>
            <a:r>
              <a:rPr lang="en-US" sz="2400" dirty="0"/>
              <a:t>and minimize it. </a:t>
            </a:r>
          </a:p>
          <a:p>
            <a:endParaRPr lang="en-US" sz="2400" dirty="0"/>
          </a:p>
        </p:txBody>
      </p:sp>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spTree>
    <p:extLst>
      <p:ext uri="{BB962C8B-B14F-4D97-AF65-F5344CB8AC3E}">
        <p14:creationId xmlns:p14="http://schemas.microsoft.com/office/powerpoint/2010/main" val="27497575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01914" y="305337"/>
            <a:ext cx="10591800" cy="5324535"/>
          </a:xfrm>
          <a:prstGeom prst="rect">
            <a:avLst/>
          </a:prstGeom>
          <a:noFill/>
        </p:spPr>
        <p:txBody>
          <a:bodyPr wrap="square" rtlCol="0">
            <a:spAutoFit/>
          </a:bodyPr>
          <a:lstStyle/>
          <a:p>
            <a:r>
              <a:rPr lang="en-US" sz="4400" b="1" dirty="0">
                <a:solidFill>
                  <a:schemeClr val="accent2"/>
                </a:solidFill>
              </a:rPr>
              <a:t>Gradient Boosting</a:t>
            </a:r>
          </a:p>
          <a:p>
            <a:r>
              <a:rPr lang="en-US" sz="2800" dirty="0" smtClean="0"/>
              <a:t>Pros:</a:t>
            </a:r>
          </a:p>
          <a:p>
            <a:endParaRPr lang="en-US" sz="2800" dirty="0"/>
          </a:p>
          <a:p>
            <a:pPr marL="342900" indent="-342900">
              <a:buFont typeface="Wingdings" pitchFamily="2" charset="2"/>
              <a:buChar char="§"/>
            </a:pPr>
            <a:r>
              <a:rPr lang="en-US" sz="2400" dirty="0"/>
              <a:t>Natural handling of data of mixed type (= heterogeneous features)</a:t>
            </a:r>
          </a:p>
          <a:p>
            <a:pPr marL="342900" indent="-342900">
              <a:buFont typeface="Wingdings" pitchFamily="2" charset="2"/>
              <a:buChar char="§"/>
            </a:pPr>
            <a:r>
              <a:rPr lang="en-US" sz="2400" dirty="0"/>
              <a:t>Predictive power</a:t>
            </a:r>
          </a:p>
          <a:p>
            <a:pPr marL="342900" indent="-342900">
              <a:buFont typeface="Wingdings" pitchFamily="2" charset="2"/>
              <a:buChar char="§"/>
            </a:pPr>
            <a:r>
              <a:rPr lang="en-US" sz="2400" dirty="0"/>
              <a:t>Robustness to outliers in output </a:t>
            </a:r>
            <a:r>
              <a:rPr lang="en-US" sz="2400" dirty="0" smtClean="0"/>
              <a:t>space</a:t>
            </a:r>
          </a:p>
          <a:p>
            <a:endParaRPr lang="en-US" sz="2400" dirty="0"/>
          </a:p>
          <a:p>
            <a:r>
              <a:rPr lang="en-US" sz="2800" dirty="0" smtClean="0"/>
              <a:t>Cons:</a:t>
            </a:r>
          </a:p>
          <a:p>
            <a:endParaRPr lang="en-US" sz="2800" dirty="0"/>
          </a:p>
          <a:p>
            <a:pPr marL="342900" indent="-342900">
              <a:buFont typeface="Wingdings" pitchFamily="2" charset="2"/>
              <a:buChar char="§"/>
            </a:pPr>
            <a:r>
              <a:rPr lang="en-US" sz="2400" dirty="0"/>
              <a:t>Scalability, due to the sequential nature of boosting it can hardly be parallelized.</a:t>
            </a:r>
          </a:p>
          <a:p>
            <a:endParaRPr lang="en-US" sz="2000" dirty="0"/>
          </a:p>
          <a:p>
            <a:endParaRPr lang="en-US" sz="2000" dirty="0"/>
          </a:p>
        </p:txBody>
      </p:sp>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spTree>
    <p:extLst>
      <p:ext uri="{BB962C8B-B14F-4D97-AF65-F5344CB8AC3E}">
        <p14:creationId xmlns:p14="http://schemas.microsoft.com/office/powerpoint/2010/main" val="2431497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01914" y="305337"/>
            <a:ext cx="10591800" cy="5262979"/>
          </a:xfrm>
          <a:prstGeom prst="rect">
            <a:avLst/>
          </a:prstGeom>
          <a:noFill/>
        </p:spPr>
        <p:txBody>
          <a:bodyPr wrap="square" rtlCol="0">
            <a:spAutoFit/>
          </a:bodyPr>
          <a:lstStyle/>
          <a:p>
            <a:r>
              <a:rPr lang="en-US" sz="2400" b="1" dirty="0"/>
              <a:t>Below are the steps for performing the </a:t>
            </a:r>
            <a:r>
              <a:rPr lang="en-US" sz="2400" b="1" dirty="0" smtClean="0"/>
              <a:t>Gradient </a:t>
            </a:r>
            <a:r>
              <a:rPr lang="en-US" sz="2400" b="1" dirty="0"/>
              <a:t>Boosting algorithm</a:t>
            </a:r>
            <a:r>
              <a:rPr lang="en-US" sz="2400" b="1" dirty="0" smtClean="0"/>
              <a:t>:</a:t>
            </a:r>
          </a:p>
          <a:p>
            <a:endParaRPr lang="en-US" sz="2400" b="1" dirty="0"/>
          </a:p>
          <a:p>
            <a:pPr marL="457200" indent="-457200">
              <a:buFont typeface="+mj-lt"/>
              <a:buAutoNum type="arabicPeriod"/>
            </a:pPr>
            <a:r>
              <a:rPr lang="en-US" sz="2400" dirty="0"/>
              <a:t>A model is built on a subset of data.</a:t>
            </a:r>
          </a:p>
          <a:p>
            <a:pPr marL="457200" indent="-457200">
              <a:buFont typeface="+mj-lt"/>
              <a:buAutoNum type="arabicPeriod"/>
            </a:pPr>
            <a:r>
              <a:rPr lang="en-US" sz="2400" dirty="0"/>
              <a:t>Using this model, predictions are made on the whole dataset.</a:t>
            </a:r>
          </a:p>
          <a:p>
            <a:pPr marL="457200" indent="-457200">
              <a:buFont typeface="+mj-lt"/>
              <a:buAutoNum type="arabicPeriod"/>
            </a:pPr>
            <a:r>
              <a:rPr lang="en-US" sz="2400" dirty="0"/>
              <a:t>Errors are calculated by comparing the predictions and actual values.</a:t>
            </a:r>
          </a:p>
          <a:p>
            <a:pPr marL="457200" indent="-457200">
              <a:buFont typeface="+mj-lt"/>
              <a:buAutoNum type="arabicPeriod"/>
            </a:pPr>
            <a:r>
              <a:rPr lang="en-US" sz="2400" dirty="0"/>
              <a:t>A new model is created using the </a:t>
            </a:r>
            <a:r>
              <a:rPr lang="en-US" sz="2400" b="1" dirty="0"/>
              <a:t>errors calculated as target variable</a:t>
            </a:r>
            <a:r>
              <a:rPr lang="en-US" sz="2400" dirty="0"/>
              <a:t>. Our objective is to find the best split to </a:t>
            </a:r>
            <a:r>
              <a:rPr lang="en-US" sz="2400" dirty="0" smtClean="0"/>
              <a:t>minimize </a:t>
            </a:r>
            <a:r>
              <a:rPr lang="en-US" sz="2400" dirty="0"/>
              <a:t>the error.</a:t>
            </a:r>
          </a:p>
          <a:p>
            <a:pPr marL="457200" indent="-457200">
              <a:buFont typeface="+mj-lt"/>
              <a:buAutoNum type="arabicPeriod"/>
            </a:pPr>
            <a:r>
              <a:rPr lang="en-US" sz="2400" dirty="0"/>
              <a:t>The predictions made by this new model are combined with the predictions of the previous.</a:t>
            </a:r>
          </a:p>
          <a:p>
            <a:pPr marL="457200" indent="-457200">
              <a:buFont typeface="+mj-lt"/>
              <a:buAutoNum type="arabicPeriod"/>
            </a:pPr>
            <a:r>
              <a:rPr lang="en-US" sz="2400" dirty="0"/>
              <a:t>New errors are calculated using this predicted value and actual value.</a:t>
            </a:r>
          </a:p>
          <a:p>
            <a:pPr marL="457200" indent="-457200">
              <a:buFont typeface="+mj-lt"/>
              <a:buAutoNum type="arabicPeriod"/>
            </a:pPr>
            <a:r>
              <a:rPr lang="en-US" sz="2400" dirty="0"/>
              <a:t>This process is repeated until the error function does not change, or the maximum limit of the number of estimators is reached.</a:t>
            </a:r>
          </a:p>
          <a:p>
            <a:endParaRPr lang="en-US" sz="2400" dirty="0"/>
          </a:p>
          <a:p>
            <a:endParaRPr lang="en-US" sz="2400" dirty="0"/>
          </a:p>
        </p:txBody>
      </p:sp>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spTree>
    <p:extLst>
      <p:ext uri="{BB962C8B-B14F-4D97-AF65-F5344CB8AC3E}">
        <p14:creationId xmlns:p14="http://schemas.microsoft.com/office/powerpoint/2010/main" val="10557817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1219200" y="1828800"/>
            <a:ext cx="9525000" cy="2339102"/>
          </a:xfrm>
          <a:prstGeom prst="rect">
            <a:avLst/>
          </a:prstGeom>
          <a:noFill/>
        </p:spPr>
        <p:txBody>
          <a:bodyPr wrap="square" rtlCol="0">
            <a:spAutoFit/>
          </a:bodyPr>
          <a:lstStyle/>
          <a:p>
            <a:r>
              <a:rPr lang="en-US" sz="3200" dirty="0" smtClean="0"/>
              <a:t>We are </a:t>
            </a:r>
            <a:r>
              <a:rPr lang="en-US" sz="3200" dirty="0"/>
              <a:t>basically updating the predictions such that the sum of our residuals is close to 0 (or minimum) and predicted values are sufficiently close to actual values.</a:t>
            </a:r>
          </a:p>
          <a:p>
            <a:endParaRPr lang="en-US" dirty="0"/>
          </a:p>
        </p:txBody>
      </p:sp>
      <p:pic>
        <p:nvPicPr>
          <p:cNvPr id="5" name="Picture 4"/>
          <p:cNvPicPr/>
          <p:nvPr/>
        </p:nvPicPr>
        <p:blipFill>
          <a:blip r:embed="rId3"/>
          <a:stretch/>
        </p:blipFill>
        <p:spPr>
          <a:xfrm>
            <a:off x="10820400" y="152401"/>
            <a:ext cx="1219200" cy="381000"/>
          </a:xfrm>
          <a:prstGeom prst="rect">
            <a:avLst/>
          </a:prstGeom>
          <a:ln>
            <a:noFill/>
          </a:ln>
        </p:spPr>
      </p:pic>
    </p:spTree>
    <p:extLst>
      <p:ext uri="{BB962C8B-B14F-4D97-AF65-F5344CB8AC3E}">
        <p14:creationId xmlns:p14="http://schemas.microsoft.com/office/powerpoint/2010/main" val="31068389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990600" y="685800"/>
            <a:ext cx="9525000" cy="2585323"/>
          </a:xfrm>
          <a:prstGeom prst="rect">
            <a:avLst/>
          </a:prstGeom>
          <a:noFill/>
        </p:spPr>
        <p:txBody>
          <a:bodyPr wrap="square" rtlCol="0">
            <a:spAutoFit/>
          </a:bodyPr>
          <a:lstStyle/>
          <a:p>
            <a:r>
              <a:rPr lang="en-US" sz="3200" b="1" dirty="0"/>
              <a:t>Intuition behind Gradient </a:t>
            </a:r>
            <a:r>
              <a:rPr lang="en-US" sz="3200" b="1" dirty="0" smtClean="0"/>
              <a:t>Boosting</a:t>
            </a:r>
          </a:p>
          <a:p>
            <a:endParaRPr lang="en-US" sz="3200" b="1" dirty="0"/>
          </a:p>
          <a:p>
            <a:r>
              <a:rPr lang="en-US" sz="2400" dirty="0" smtClean="0"/>
              <a:t>A </a:t>
            </a:r>
            <a:r>
              <a:rPr lang="en-US" sz="2400" dirty="0"/>
              <a:t>basic assumption of linear regression is that sum of its residuals is 0, i.e. the residuals should be spread randomly around zero.</a:t>
            </a:r>
          </a:p>
          <a:p>
            <a:endParaRPr lang="en-US" sz="3200" b="1" dirty="0"/>
          </a:p>
          <a:p>
            <a:endParaRPr lang="en-US" dirty="0"/>
          </a:p>
        </p:txBody>
      </p:sp>
      <p:pic>
        <p:nvPicPr>
          <p:cNvPr id="5" name="Picture 4" descr="https://cdn-images-1.medium.com/max/800/1*mBStjWVK-yLvPvGYjw-1dA.png"/>
          <p:cNvPicPr/>
          <p:nvPr/>
        </p:nvPicPr>
        <p:blipFill>
          <a:blip r:embed="rId3">
            <a:extLst>
              <a:ext uri="{28A0092B-C50C-407E-A947-70E740481C1C}">
                <a14:useLocalDpi xmlns:a14="http://schemas.microsoft.com/office/drawing/2010/main" val="0"/>
              </a:ext>
            </a:extLst>
          </a:blip>
          <a:srcRect/>
          <a:stretch>
            <a:fillRect/>
          </a:stretch>
        </p:blipFill>
        <p:spPr bwMode="auto">
          <a:xfrm>
            <a:off x="3138170" y="2514600"/>
            <a:ext cx="5229860" cy="3188335"/>
          </a:xfrm>
          <a:prstGeom prst="rect">
            <a:avLst/>
          </a:prstGeom>
          <a:noFill/>
          <a:ln>
            <a:noFill/>
          </a:ln>
        </p:spPr>
      </p:pic>
      <p:pic>
        <p:nvPicPr>
          <p:cNvPr id="6" name="Picture 5"/>
          <p:cNvPicPr/>
          <p:nvPr/>
        </p:nvPicPr>
        <p:blipFill>
          <a:blip r:embed="rId4"/>
          <a:stretch/>
        </p:blipFill>
        <p:spPr>
          <a:xfrm>
            <a:off x="10820400" y="152401"/>
            <a:ext cx="1219200" cy="381000"/>
          </a:xfrm>
          <a:prstGeom prst="rect">
            <a:avLst/>
          </a:prstGeom>
          <a:ln>
            <a:noFill/>
          </a:ln>
        </p:spPr>
      </p:pic>
    </p:spTree>
    <p:extLst>
      <p:ext uri="{BB962C8B-B14F-4D97-AF65-F5344CB8AC3E}">
        <p14:creationId xmlns:p14="http://schemas.microsoft.com/office/powerpoint/2010/main" val="29945427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990600" y="685800"/>
            <a:ext cx="9525000" cy="6032421"/>
          </a:xfrm>
          <a:prstGeom prst="rect">
            <a:avLst/>
          </a:prstGeom>
          <a:noFill/>
        </p:spPr>
        <p:txBody>
          <a:bodyPr wrap="square" rtlCol="0">
            <a:spAutoFit/>
          </a:bodyPr>
          <a:lstStyle/>
          <a:p>
            <a:r>
              <a:rPr lang="en-US" sz="2400" dirty="0"/>
              <a:t>Now think of these residuals as mistakes committed by our predictor </a:t>
            </a:r>
            <a:r>
              <a:rPr lang="en-US" sz="2400" dirty="0" smtClean="0"/>
              <a:t>model, </a:t>
            </a:r>
            <a:r>
              <a:rPr lang="en-US" sz="2400" b="1" i="1" dirty="0" smtClean="0"/>
              <a:t>we </a:t>
            </a:r>
            <a:r>
              <a:rPr lang="en-US" sz="2400" b="1" i="1" dirty="0"/>
              <a:t>might argue that, if we are able to see some pattern of residuals around 0, we can leverage that pattern to fit a model</a:t>
            </a:r>
            <a:r>
              <a:rPr lang="en-US" sz="2400" b="1" i="1" dirty="0" smtClean="0"/>
              <a:t>.</a:t>
            </a:r>
          </a:p>
          <a:p>
            <a:endParaRPr lang="en-US" sz="2400" b="1" i="1" dirty="0"/>
          </a:p>
          <a:p>
            <a:r>
              <a:rPr lang="en-US" sz="2400" dirty="0"/>
              <a:t>So, the intuition behind gradient boosting algorithm is to repetitively leverage the patterns in residuals and strengthen a model with weak predictions and make it better. </a:t>
            </a:r>
            <a:endParaRPr lang="en-US" sz="2400" dirty="0" smtClean="0"/>
          </a:p>
          <a:p>
            <a:endParaRPr lang="en-US" sz="2400" dirty="0"/>
          </a:p>
          <a:p>
            <a:r>
              <a:rPr lang="en-US" sz="2400" dirty="0" smtClean="0"/>
              <a:t>Once </a:t>
            </a:r>
            <a:r>
              <a:rPr lang="en-US" sz="2400" dirty="0"/>
              <a:t>we reach a stage that residuals do not have any pattern that could be modeled, we can stop modeling residuals (otherwise it might lead to </a:t>
            </a:r>
            <a:r>
              <a:rPr lang="en-US" sz="2400" dirty="0" err="1"/>
              <a:t>overfitting</a:t>
            </a:r>
            <a:r>
              <a:rPr lang="en-US" sz="2400" dirty="0"/>
              <a:t>). Algorithmically, we are minimizing our loss function, such that test loss reach its minima.</a:t>
            </a:r>
          </a:p>
          <a:p>
            <a:endParaRPr lang="en-US" sz="2400" dirty="0"/>
          </a:p>
          <a:p>
            <a:endParaRPr lang="en-US" sz="2400" dirty="0"/>
          </a:p>
          <a:p>
            <a:endParaRPr lang="en-US" sz="3200" b="1" dirty="0"/>
          </a:p>
          <a:p>
            <a:endParaRPr lang="en-US" dirty="0"/>
          </a:p>
        </p:txBody>
      </p:sp>
      <p:pic>
        <p:nvPicPr>
          <p:cNvPr id="5" name="Picture 4"/>
          <p:cNvPicPr/>
          <p:nvPr/>
        </p:nvPicPr>
        <p:blipFill>
          <a:blip r:embed="rId3"/>
          <a:stretch/>
        </p:blipFill>
        <p:spPr>
          <a:xfrm>
            <a:off x="10820400" y="152401"/>
            <a:ext cx="1219200" cy="381000"/>
          </a:xfrm>
          <a:prstGeom prst="rect">
            <a:avLst/>
          </a:prstGeom>
          <a:ln>
            <a:noFill/>
          </a:ln>
        </p:spPr>
      </p:pic>
    </p:spTree>
    <p:extLst>
      <p:ext uri="{BB962C8B-B14F-4D97-AF65-F5344CB8AC3E}">
        <p14:creationId xmlns:p14="http://schemas.microsoft.com/office/powerpoint/2010/main" val="25689495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990600" y="685800"/>
            <a:ext cx="9525000" cy="5293757"/>
          </a:xfrm>
          <a:prstGeom prst="rect">
            <a:avLst/>
          </a:prstGeom>
          <a:noFill/>
        </p:spPr>
        <p:txBody>
          <a:bodyPr wrap="square" rtlCol="0">
            <a:spAutoFit/>
          </a:bodyPr>
          <a:lstStyle/>
          <a:p>
            <a:r>
              <a:rPr lang="en-US" sz="2400" dirty="0"/>
              <a:t>In summary, </a:t>
            </a:r>
            <a:endParaRPr lang="en-US" sz="2400" dirty="0" smtClean="0"/>
          </a:p>
          <a:p>
            <a:r>
              <a:rPr lang="en-US" sz="2400" dirty="0"/>
              <a:t/>
            </a:r>
            <a:br>
              <a:rPr lang="en-US" sz="2400" dirty="0"/>
            </a:br>
            <a:r>
              <a:rPr lang="en-US" sz="2400" dirty="0"/>
              <a:t>• We first model data with simple models and analyze data for errors. </a:t>
            </a:r>
            <a:br>
              <a:rPr lang="en-US" sz="2400" dirty="0"/>
            </a:br>
            <a:r>
              <a:rPr lang="en-US" sz="2400" dirty="0"/>
              <a:t>• These errors signify data points that are difficult to fit by a simple model. </a:t>
            </a:r>
            <a:br>
              <a:rPr lang="en-US" sz="2400" dirty="0"/>
            </a:br>
            <a:r>
              <a:rPr lang="en-US" sz="2400" dirty="0"/>
              <a:t>• Then for later models, we particularly focus on those hard to fit data to get them right. </a:t>
            </a:r>
            <a:br>
              <a:rPr lang="en-US" sz="2400" dirty="0"/>
            </a:br>
            <a:r>
              <a:rPr lang="en-US" sz="2400" dirty="0"/>
              <a:t>• In the end, we combine all the predictors by giving some weights to each predictor.</a:t>
            </a:r>
          </a:p>
          <a:p>
            <a:endParaRPr lang="en-US" sz="2400" dirty="0"/>
          </a:p>
          <a:p>
            <a:endParaRPr lang="en-US" sz="2400" dirty="0"/>
          </a:p>
          <a:p>
            <a:endParaRPr lang="en-US" sz="3200" b="1" dirty="0"/>
          </a:p>
          <a:p>
            <a:endParaRPr lang="en-US" dirty="0"/>
          </a:p>
        </p:txBody>
      </p:sp>
      <p:pic>
        <p:nvPicPr>
          <p:cNvPr id="5" name="Picture 4"/>
          <p:cNvPicPr/>
          <p:nvPr/>
        </p:nvPicPr>
        <p:blipFill>
          <a:blip r:embed="rId3"/>
          <a:stretch/>
        </p:blipFill>
        <p:spPr>
          <a:xfrm>
            <a:off x="10820400" y="152401"/>
            <a:ext cx="1219200" cy="381000"/>
          </a:xfrm>
          <a:prstGeom prst="rect">
            <a:avLst/>
          </a:prstGeom>
          <a:ln>
            <a:noFill/>
          </a:ln>
        </p:spPr>
      </p:pic>
    </p:spTree>
    <p:extLst>
      <p:ext uri="{BB962C8B-B14F-4D97-AF65-F5344CB8AC3E}">
        <p14:creationId xmlns:p14="http://schemas.microsoft.com/office/powerpoint/2010/main" val="13468402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990600" y="685800"/>
            <a:ext cx="9525000" cy="3077766"/>
          </a:xfrm>
          <a:prstGeom prst="rect">
            <a:avLst/>
          </a:prstGeom>
          <a:noFill/>
        </p:spPr>
        <p:txBody>
          <a:bodyPr wrap="square" rtlCol="0">
            <a:spAutoFit/>
          </a:bodyPr>
          <a:lstStyle/>
          <a:p>
            <a:r>
              <a:rPr lang="en-US" sz="2400" b="1" dirty="0"/>
              <a:t>Steps to fit a Gradient Boosting model</a:t>
            </a:r>
          </a:p>
          <a:p>
            <a:r>
              <a:rPr lang="en-US" sz="2400" dirty="0"/>
              <a:t/>
            </a:r>
            <a:br>
              <a:rPr lang="en-US" sz="2400" dirty="0"/>
            </a:br>
            <a:r>
              <a:rPr lang="en-US" sz="2400" i="1" dirty="0"/>
              <a:t>Let’s consider simulated data as shown in scatter plot below with 1 input (x) and 1 output (y) variables.</a:t>
            </a:r>
            <a:endParaRPr lang="en-US" sz="2400" dirty="0"/>
          </a:p>
          <a:p>
            <a:endParaRPr lang="en-US" sz="2400" dirty="0"/>
          </a:p>
          <a:p>
            <a:endParaRPr lang="en-US" sz="2400" dirty="0"/>
          </a:p>
          <a:p>
            <a:endParaRPr lang="en-US" sz="3200" b="1" dirty="0"/>
          </a:p>
          <a:p>
            <a:endParaRPr lang="en-US" dirty="0"/>
          </a:p>
        </p:txBody>
      </p:sp>
      <p:pic>
        <p:nvPicPr>
          <p:cNvPr id="5" name="Picture 4" descr="https://cdn-images-1.medium.com/max/800/1*7EPVSm_80fyh-29g8q6yRQ.png"/>
          <p:cNvPicPr/>
          <p:nvPr/>
        </p:nvPicPr>
        <p:blipFill>
          <a:blip r:embed="rId3">
            <a:extLst>
              <a:ext uri="{28A0092B-C50C-407E-A947-70E740481C1C}">
                <a14:useLocalDpi xmlns:a14="http://schemas.microsoft.com/office/drawing/2010/main" val="0"/>
              </a:ext>
            </a:extLst>
          </a:blip>
          <a:srcRect/>
          <a:stretch>
            <a:fillRect/>
          </a:stretch>
        </p:blipFill>
        <p:spPr bwMode="auto">
          <a:xfrm>
            <a:off x="3399472" y="2213796"/>
            <a:ext cx="4707255" cy="3681095"/>
          </a:xfrm>
          <a:prstGeom prst="rect">
            <a:avLst/>
          </a:prstGeom>
          <a:noFill/>
          <a:ln>
            <a:noFill/>
          </a:ln>
        </p:spPr>
      </p:pic>
      <p:pic>
        <p:nvPicPr>
          <p:cNvPr id="6" name="Picture 5"/>
          <p:cNvPicPr/>
          <p:nvPr/>
        </p:nvPicPr>
        <p:blipFill>
          <a:blip r:embed="rId4"/>
          <a:stretch/>
        </p:blipFill>
        <p:spPr>
          <a:xfrm>
            <a:off x="10820400" y="152401"/>
            <a:ext cx="1219200" cy="381000"/>
          </a:xfrm>
          <a:prstGeom prst="rect">
            <a:avLst/>
          </a:prstGeom>
          <a:ln>
            <a:noFill/>
          </a:ln>
        </p:spPr>
      </p:pic>
    </p:spTree>
    <p:extLst>
      <p:ext uri="{BB962C8B-B14F-4D97-AF65-F5344CB8AC3E}">
        <p14:creationId xmlns:p14="http://schemas.microsoft.com/office/powerpoint/2010/main" val="35679587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990600" y="685800"/>
            <a:ext cx="9525000" cy="6401753"/>
          </a:xfrm>
          <a:prstGeom prst="rect">
            <a:avLst/>
          </a:prstGeom>
          <a:noFill/>
        </p:spPr>
        <p:txBody>
          <a:bodyPr wrap="square" rtlCol="0">
            <a:spAutoFit/>
          </a:bodyPr>
          <a:lstStyle/>
          <a:p>
            <a:pPr marL="457200" lvl="0" indent="-457200">
              <a:buFont typeface="+mj-lt"/>
              <a:buAutoNum type="arabicPeriod"/>
            </a:pPr>
            <a:r>
              <a:rPr lang="en-US" sz="2400" dirty="0"/>
              <a:t>Fit a simple linear </a:t>
            </a:r>
            <a:r>
              <a:rPr lang="en-US" sz="2400" dirty="0" err="1"/>
              <a:t>regressor</a:t>
            </a:r>
            <a:r>
              <a:rPr lang="en-US" sz="2400" dirty="0"/>
              <a:t> or decision tree on data </a:t>
            </a:r>
            <a:r>
              <a:rPr lang="en-US" sz="2400" b="1" dirty="0" smtClean="0"/>
              <a:t>[</a:t>
            </a:r>
            <a:r>
              <a:rPr lang="en-US" sz="2400" b="1" dirty="0"/>
              <a:t>call x as input and y as output</a:t>
            </a:r>
            <a:r>
              <a:rPr lang="en-US" sz="2400" b="1" dirty="0" smtClean="0"/>
              <a:t>]</a:t>
            </a:r>
          </a:p>
          <a:p>
            <a:pPr marL="457200" lvl="0" indent="-457200">
              <a:buFont typeface="+mj-lt"/>
              <a:buAutoNum type="arabicPeriod"/>
            </a:pPr>
            <a:endParaRPr lang="en-US" sz="2400" dirty="0"/>
          </a:p>
          <a:p>
            <a:pPr marL="457200" lvl="0" indent="-457200">
              <a:buFont typeface="+mj-lt"/>
              <a:buAutoNum type="arabicPeriod"/>
            </a:pPr>
            <a:r>
              <a:rPr lang="en-US" sz="2400" dirty="0"/>
              <a:t>Calculate error residuals. Actual target value, minus predicted target value </a:t>
            </a:r>
            <a:r>
              <a:rPr lang="en-US" sz="2400" b="1" dirty="0"/>
              <a:t>[e1= y - y_predicted1 ]</a:t>
            </a:r>
            <a:endParaRPr lang="en-US" sz="2400" dirty="0"/>
          </a:p>
          <a:p>
            <a:pPr marL="457200" lvl="0" indent="-457200">
              <a:buFont typeface="+mj-lt"/>
              <a:buAutoNum type="arabicPeriod"/>
            </a:pPr>
            <a:r>
              <a:rPr lang="en-US" sz="2400" dirty="0"/>
              <a:t>Fit a new model on error residuals as target variable with same input variables </a:t>
            </a:r>
            <a:r>
              <a:rPr lang="en-US" sz="2400" b="1" dirty="0"/>
              <a:t>[call it e1_predicted]</a:t>
            </a:r>
            <a:endParaRPr lang="en-US" sz="2400" dirty="0"/>
          </a:p>
          <a:p>
            <a:pPr marL="457200" lvl="0" indent="-457200">
              <a:buFont typeface="+mj-lt"/>
              <a:buAutoNum type="arabicPeriod"/>
            </a:pPr>
            <a:r>
              <a:rPr lang="en-US" sz="2400" b="1" i="1" dirty="0"/>
              <a:t> </a:t>
            </a:r>
            <a:r>
              <a:rPr lang="en-US" sz="2400" dirty="0"/>
              <a:t>Add the predicted residuals to the previous predictions</a:t>
            </a:r>
            <a:br>
              <a:rPr lang="en-US" sz="2400" dirty="0"/>
            </a:br>
            <a:r>
              <a:rPr lang="en-US" sz="2400" b="1" dirty="0"/>
              <a:t>[y_predicted2 = y_predicted1 + e1_predicted]</a:t>
            </a:r>
            <a:endParaRPr lang="en-US" sz="2400" dirty="0"/>
          </a:p>
          <a:p>
            <a:pPr marL="457200" lvl="0" indent="-457200">
              <a:buFont typeface="+mj-lt"/>
              <a:buAutoNum type="arabicPeriod"/>
            </a:pPr>
            <a:r>
              <a:rPr lang="en-US" sz="2400" dirty="0"/>
              <a:t>Fit another model on residuals that is still left. i.e. </a:t>
            </a:r>
            <a:r>
              <a:rPr lang="en-US" sz="2400" b="1" dirty="0"/>
              <a:t>[e2 = y - y_predicted2] </a:t>
            </a:r>
            <a:r>
              <a:rPr lang="en-US" sz="2400" dirty="0"/>
              <a:t>and repeat steps 2 to 5 until it starts </a:t>
            </a:r>
            <a:r>
              <a:rPr lang="en-US" sz="2400" dirty="0" err="1"/>
              <a:t>overfitting</a:t>
            </a:r>
            <a:r>
              <a:rPr lang="en-US" sz="2400" dirty="0"/>
              <a:t> or the sum of residuals become constant. </a:t>
            </a:r>
            <a:r>
              <a:rPr lang="en-US" sz="2400" dirty="0" err="1"/>
              <a:t>Overfitting</a:t>
            </a:r>
            <a:r>
              <a:rPr lang="en-US" sz="2400" dirty="0"/>
              <a:t> can be controlled by consistently checking accuracy on validation data.</a:t>
            </a:r>
          </a:p>
          <a:p>
            <a:endParaRPr lang="en-US" sz="2400" dirty="0"/>
          </a:p>
          <a:p>
            <a:endParaRPr lang="en-US" sz="2400" dirty="0"/>
          </a:p>
          <a:p>
            <a:endParaRPr lang="en-US" sz="3200" b="1" dirty="0"/>
          </a:p>
          <a:p>
            <a:endParaRPr lang="en-US" dirty="0"/>
          </a:p>
        </p:txBody>
      </p:sp>
      <p:pic>
        <p:nvPicPr>
          <p:cNvPr id="5" name="Picture 4"/>
          <p:cNvPicPr/>
          <p:nvPr/>
        </p:nvPicPr>
        <p:blipFill>
          <a:blip r:embed="rId3"/>
          <a:stretch/>
        </p:blipFill>
        <p:spPr>
          <a:xfrm>
            <a:off x="10820400" y="152401"/>
            <a:ext cx="1219200" cy="381000"/>
          </a:xfrm>
          <a:prstGeom prst="rect">
            <a:avLst/>
          </a:prstGeom>
          <a:ln>
            <a:noFill/>
          </a:ln>
        </p:spPr>
      </p:pic>
    </p:spTree>
    <p:extLst>
      <p:ext uri="{BB962C8B-B14F-4D97-AF65-F5344CB8AC3E}">
        <p14:creationId xmlns:p14="http://schemas.microsoft.com/office/powerpoint/2010/main" val="1792906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026" name="Picture 2" descr="https://miro.medium.com/max/1276/1*8T4HEjzHto_V8PrEFLkd9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424236"/>
            <a:ext cx="9144000" cy="59765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a:blip r:embed="rId4"/>
          <a:stretch/>
        </p:blipFill>
        <p:spPr>
          <a:xfrm>
            <a:off x="10820400" y="152401"/>
            <a:ext cx="1219200" cy="381000"/>
          </a:xfrm>
          <a:prstGeom prst="rect">
            <a:avLst/>
          </a:prstGeom>
          <a:ln>
            <a:noFill/>
          </a:ln>
        </p:spPr>
      </p:pic>
    </p:spTree>
    <p:extLst>
      <p:ext uri="{BB962C8B-B14F-4D97-AF65-F5344CB8AC3E}">
        <p14:creationId xmlns:p14="http://schemas.microsoft.com/office/powerpoint/2010/main" val="34092911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990600" y="685800"/>
            <a:ext cx="9525000" cy="4185761"/>
          </a:xfrm>
          <a:prstGeom prst="rect">
            <a:avLst/>
          </a:prstGeom>
          <a:noFill/>
        </p:spPr>
        <p:txBody>
          <a:bodyPr wrap="square" rtlCol="0">
            <a:spAutoFit/>
          </a:bodyPr>
          <a:lstStyle/>
          <a:p>
            <a:r>
              <a:rPr lang="en-US" sz="2400" b="1" dirty="0"/>
              <a:t>Visualization of working Gradient Boosting </a:t>
            </a:r>
            <a:r>
              <a:rPr lang="en-US" sz="2400" b="1" dirty="0" smtClean="0"/>
              <a:t>Tree</a:t>
            </a:r>
          </a:p>
          <a:p>
            <a:endParaRPr lang="en-US" sz="2400" b="1" dirty="0"/>
          </a:p>
          <a:p>
            <a:r>
              <a:rPr lang="en-US" sz="2400" i="1" dirty="0"/>
              <a:t>Blue dots (left) plots are input (x) vs. output (y) • Red line (left) shows values predicted by decision tree • Green dots (right) shows residuals vs. input (x) for </a:t>
            </a:r>
            <a:r>
              <a:rPr lang="en-US" sz="2400" i="1" dirty="0" err="1"/>
              <a:t>ith</a:t>
            </a:r>
            <a:r>
              <a:rPr lang="en-US" sz="2400" i="1" dirty="0"/>
              <a:t> iteration • Iteration represent sequential order of fitting gradient boosting tree</a:t>
            </a:r>
            <a:endParaRPr lang="en-US" sz="2400" dirty="0"/>
          </a:p>
          <a:p>
            <a:pPr lvl="0"/>
            <a:endParaRPr lang="en-US" sz="2400" dirty="0"/>
          </a:p>
          <a:p>
            <a:endParaRPr lang="en-US" sz="2400" dirty="0"/>
          </a:p>
          <a:p>
            <a:endParaRPr lang="en-US" sz="2400" dirty="0"/>
          </a:p>
          <a:p>
            <a:endParaRPr lang="en-US" sz="3200" b="1" dirty="0"/>
          </a:p>
          <a:p>
            <a:endParaRPr lang="en-US" dirty="0"/>
          </a:p>
        </p:txBody>
      </p:sp>
      <p:pic>
        <p:nvPicPr>
          <p:cNvPr id="5" name="Picture 4"/>
          <p:cNvPicPr/>
          <p:nvPr/>
        </p:nvPicPr>
        <p:blipFill>
          <a:blip r:embed="rId3"/>
          <a:stretch/>
        </p:blipFill>
        <p:spPr>
          <a:xfrm>
            <a:off x="10820400" y="152401"/>
            <a:ext cx="1219200" cy="381000"/>
          </a:xfrm>
          <a:prstGeom prst="rect">
            <a:avLst/>
          </a:prstGeom>
          <a:ln>
            <a:noFill/>
          </a:ln>
        </p:spPr>
      </p:pic>
    </p:spTree>
    <p:extLst>
      <p:ext uri="{BB962C8B-B14F-4D97-AF65-F5344CB8AC3E}">
        <p14:creationId xmlns:p14="http://schemas.microsoft.com/office/powerpoint/2010/main" val="29969740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913005"/>
            <a:ext cx="6215063" cy="4663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p:nvPr/>
        </p:nvPicPr>
        <p:blipFill>
          <a:blip r:embed="rId4"/>
          <a:stretch/>
        </p:blipFill>
        <p:spPr>
          <a:xfrm>
            <a:off x="10820400" y="152401"/>
            <a:ext cx="1219200" cy="381000"/>
          </a:xfrm>
          <a:prstGeom prst="rect">
            <a:avLst/>
          </a:prstGeom>
          <a:ln>
            <a:noFill/>
          </a:ln>
        </p:spPr>
      </p:pic>
    </p:spTree>
    <p:extLst>
      <p:ext uri="{BB962C8B-B14F-4D97-AF65-F5344CB8AC3E}">
        <p14:creationId xmlns:p14="http://schemas.microsoft.com/office/powerpoint/2010/main" val="35295010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533400"/>
            <a:ext cx="6162675"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8592" y="3048000"/>
            <a:ext cx="6238875" cy="220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p:nvPr/>
        </p:nvPicPr>
        <p:blipFill>
          <a:blip r:embed="rId5"/>
          <a:stretch/>
        </p:blipFill>
        <p:spPr>
          <a:xfrm>
            <a:off x="10820400" y="152401"/>
            <a:ext cx="1219200" cy="381000"/>
          </a:xfrm>
          <a:prstGeom prst="rect">
            <a:avLst/>
          </a:prstGeom>
          <a:ln>
            <a:noFill/>
          </a:ln>
        </p:spPr>
      </p:pic>
    </p:spTree>
    <p:extLst>
      <p:ext uri="{BB962C8B-B14F-4D97-AF65-F5344CB8AC3E}">
        <p14:creationId xmlns:p14="http://schemas.microsoft.com/office/powerpoint/2010/main" val="4623215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813" y="1090613"/>
            <a:ext cx="6048375" cy="467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p:nvPr/>
        </p:nvPicPr>
        <p:blipFill>
          <a:blip r:embed="rId4"/>
          <a:stretch/>
        </p:blipFill>
        <p:spPr>
          <a:xfrm>
            <a:off x="10820400" y="152401"/>
            <a:ext cx="1219200" cy="381000"/>
          </a:xfrm>
          <a:prstGeom prst="rect">
            <a:avLst/>
          </a:prstGeom>
          <a:ln>
            <a:noFill/>
          </a:ln>
        </p:spPr>
      </p:pic>
    </p:spTree>
    <p:extLst>
      <p:ext uri="{BB962C8B-B14F-4D97-AF65-F5344CB8AC3E}">
        <p14:creationId xmlns:p14="http://schemas.microsoft.com/office/powerpoint/2010/main" val="30823140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990600" y="685800"/>
            <a:ext cx="9525000" cy="5293757"/>
          </a:xfrm>
          <a:prstGeom prst="rect">
            <a:avLst/>
          </a:prstGeom>
          <a:noFill/>
        </p:spPr>
        <p:txBody>
          <a:bodyPr wrap="square" rtlCol="0">
            <a:spAutoFit/>
          </a:bodyPr>
          <a:lstStyle/>
          <a:p>
            <a:r>
              <a:rPr lang="en-US" sz="2400" dirty="0"/>
              <a:t>We observe that after 20th iteration , residuals are randomly </a:t>
            </a:r>
            <a:r>
              <a:rPr lang="en-US" sz="2400" dirty="0" smtClean="0"/>
              <a:t>distributed </a:t>
            </a:r>
            <a:r>
              <a:rPr lang="en-US" sz="2400" dirty="0"/>
              <a:t>around 0 and our predictions are very close to true values</a:t>
            </a:r>
            <a:r>
              <a:rPr lang="en-US" sz="2400" dirty="0" smtClean="0"/>
              <a:t>.</a:t>
            </a:r>
          </a:p>
          <a:p>
            <a:endParaRPr lang="en-US" sz="2400" dirty="0"/>
          </a:p>
          <a:p>
            <a:r>
              <a:rPr lang="en-US" sz="2400" dirty="0" smtClean="0"/>
              <a:t> </a:t>
            </a:r>
            <a:r>
              <a:rPr lang="en-US" sz="2400" dirty="0"/>
              <a:t>(</a:t>
            </a:r>
            <a:r>
              <a:rPr lang="en-US" sz="2400" i="1" dirty="0"/>
              <a:t>iterations</a:t>
            </a:r>
            <a:r>
              <a:rPr lang="en-US" sz="2400" dirty="0"/>
              <a:t> are called </a:t>
            </a:r>
            <a:r>
              <a:rPr lang="en-US" sz="2400" i="1" dirty="0" err="1"/>
              <a:t>n_estimators</a:t>
            </a:r>
            <a:r>
              <a:rPr lang="en-US" sz="2400" dirty="0"/>
              <a:t> in </a:t>
            </a:r>
            <a:r>
              <a:rPr lang="en-US" sz="2400" dirty="0" err="1"/>
              <a:t>sklearn</a:t>
            </a:r>
            <a:r>
              <a:rPr lang="en-US" sz="2400" dirty="0"/>
              <a:t> implementation). This would be a good point to stop or our model will start </a:t>
            </a:r>
            <a:r>
              <a:rPr lang="en-US" sz="2400" dirty="0" err="1"/>
              <a:t>overfitting</a:t>
            </a:r>
            <a:r>
              <a:rPr lang="en-US" sz="2400" dirty="0" smtClean="0"/>
              <a:t>.</a:t>
            </a:r>
          </a:p>
          <a:p>
            <a:endParaRPr lang="en-US" sz="2400" dirty="0"/>
          </a:p>
          <a:p>
            <a:r>
              <a:rPr lang="en-US" sz="2400" dirty="0"/>
              <a:t>Let’s see how our model look like for 50th iteration.</a:t>
            </a:r>
          </a:p>
          <a:p>
            <a:endParaRPr lang="en-US" sz="2400" dirty="0"/>
          </a:p>
          <a:p>
            <a:pPr lvl="0"/>
            <a:endParaRPr lang="en-US" sz="2400" dirty="0"/>
          </a:p>
          <a:p>
            <a:endParaRPr lang="en-US" sz="2400" dirty="0"/>
          </a:p>
          <a:p>
            <a:endParaRPr lang="en-US" sz="2400" dirty="0"/>
          </a:p>
          <a:p>
            <a:endParaRPr lang="en-US" sz="3200" b="1" dirty="0"/>
          </a:p>
          <a:p>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1275" y="3886200"/>
            <a:ext cx="6343650"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p:nvPr/>
        </p:nvPicPr>
        <p:blipFill>
          <a:blip r:embed="rId4"/>
          <a:stretch/>
        </p:blipFill>
        <p:spPr>
          <a:xfrm>
            <a:off x="10820400" y="152401"/>
            <a:ext cx="1219200" cy="381000"/>
          </a:xfrm>
          <a:prstGeom prst="rect">
            <a:avLst/>
          </a:prstGeom>
          <a:ln>
            <a:noFill/>
          </a:ln>
        </p:spPr>
      </p:pic>
    </p:spTree>
    <p:extLst>
      <p:ext uri="{BB962C8B-B14F-4D97-AF65-F5344CB8AC3E}">
        <p14:creationId xmlns:p14="http://schemas.microsoft.com/office/powerpoint/2010/main" val="12362810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542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2938" y="2871788"/>
            <a:ext cx="3286125"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16917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552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155383"/>
            <a:ext cx="4733925"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2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688658"/>
            <a:ext cx="265747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688658"/>
            <a:ext cx="343852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1295400"/>
            <a:ext cx="2849378" cy="777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0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6437" y="2260283"/>
            <a:ext cx="5819775" cy="353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69637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563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378" y="342901"/>
            <a:ext cx="10637837" cy="471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9025" y="3990975"/>
            <a:ext cx="39909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7593" y="4572000"/>
            <a:ext cx="3852862" cy="1878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8600" y="5545504"/>
            <a:ext cx="2219325"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6"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 y="5511189"/>
            <a:ext cx="5771512" cy="6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flipH="1">
            <a:off x="6762112" y="5913734"/>
            <a:ext cx="934088" cy="421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80780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573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533401"/>
            <a:ext cx="8605837" cy="5303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0" y="3124200"/>
            <a:ext cx="1381125"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4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1118" y="4127591"/>
            <a:ext cx="6301063" cy="1176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5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0" y="5303928"/>
            <a:ext cx="3490038" cy="12287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89682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p:cNvPicPr/>
          <p:nvPr/>
        </p:nvPicPr>
        <p:blipFill>
          <a:blip r:embed="rId3"/>
          <a:stretch/>
        </p:blipFill>
        <p:spPr>
          <a:xfrm>
            <a:off x="10820400" y="152401"/>
            <a:ext cx="1219200" cy="381000"/>
          </a:xfrm>
          <a:prstGeom prst="rect">
            <a:avLst/>
          </a:prstGeom>
          <a:ln>
            <a:noFill/>
          </a:ln>
        </p:spPr>
      </p:pic>
      <p:pic>
        <p:nvPicPr>
          <p:cNvPr id="583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42900"/>
            <a:ext cx="8758597" cy="4991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3505199"/>
            <a:ext cx="4826317" cy="2681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72792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107417</TotalTime>
  <Words>2404</Words>
  <Application>Microsoft Office PowerPoint</Application>
  <PresentationFormat>Custom</PresentationFormat>
  <Paragraphs>525</Paragraphs>
  <Slides>127</Slides>
  <Notes>126</Notes>
  <HiddenSlides>0</HiddenSlides>
  <MMClips>0</MMClips>
  <ScaleCrop>false</ScaleCrop>
  <HeadingPairs>
    <vt:vector size="4" baseType="variant">
      <vt:variant>
        <vt:lpstr>Theme</vt:lpstr>
      </vt:variant>
      <vt:variant>
        <vt:i4>1</vt:i4>
      </vt:variant>
      <vt:variant>
        <vt:lpstr>Slide Titles</vt:lpstr>
      </vt:variant>
      <vt:variant>
        <vt:i4>127</vt:i4>
      </vt:variant>
    </vt:vector>
  </HeadingPairs>
  <TitlesOfParts>
    <vt:vector size="12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Boosting algorithms are a set of the low accurate classifier to create a highly accurate classifier.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Tableau</dc:title>
  <dc:creator>Gaurav Goel</dc:creator>
  <cp:lastModifiedBy>DELL</cp:lastModifiedBy>
  <cp:revision>1215</cp:revision>
  <dcterms:created xsi:type="dcterms:W3CDTF">2014-12-15T07:56:09Z</dcterms:created>
  <dcterms:modified xsi:type="dcterms:W3CDTF">2019-10-03T20:12:42Z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15</vt:i4>
  </property>
</Properties>
</file>